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74" r:id="rId3"/>
    <p:sldId id="371" r:id="rId4"/>
    <p:sldId id="366" r:id="rId5"/>
    <p:sldId id="372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9" r:id="rId25"/>
    <p:sldId id="350" r:id="rId26"/>
    <p:sldId id="351" r:id="rId27"/>
    <p:sldId id="363" r:id="rId28"/>
    <p:sldId id="352" r:id="rId29"/>
    <p:sldId id="353" r:id="rId30"/>
    <p:sldId id="354" r:id="rId31"/>
    <p:sldId id="386" r:id="rId32"/>
    <p:sldId id="388" r:id="rId33"/>
    <p:sldId id="387" r:id="rId34"/>
    <p:sldId id="365" r:id="rId35"/>
    <p:sldId id="389" r:id="rId36"/>
    <p:sldId id="368" r:id="rId37"/>
    <p:sldId id="369" r:id="rId38"/>
    <p:sldId id="370" r:id="rId39"/>
    <p:sldId id="373" r:id="rId40"/>
    <p:sldId id="375" r:id="rId41"/>
    <p:sldId id="376" r:id="rId42"/>
    <p:sldId id="377" r:id="rId43"/>
    <p:sldId id="378" r:id="rId44"/>
    <p:sldId id="385" r:id="rId45"/>
    <p:sldId id="379" r:id="rId46"/>
    <p:sldId id="380" r:id="rId47"/>
    <p:sldId id="381" r:id="rId48"/>
    <p:sldId id="382" r:id="rId49"/>
    <p:sldId id="383" r:id="rId50"/>
    <p:sldId id="384" r:id="rId5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爬虫基础知识" id="{38B2C2C1-F4A3-2B44-B994-819C47045D06}">
          <p14:sldIdLst>
            <p14:sldId id="256"/>
            <p14:sldId id="374"/>
            <p14:sldId id="371"/>
            <p14:sldId id="366"/>
            <p14:sldId id="372"/>
          </p14:sldIdLst>
        </p14:section>
        <p14:section name="爬虫" id="{BC073A4C-0AC2-FC44-AA13-327D12E7C590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http和https" id="{DF616740-859D-7C42-A4DE-714C6B7F3AC2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requests" id="{2E3052EF-04F3-C947-8B7A-C537CC64E330}">
          <p14:sldIdLst>
            <p14:sldId id="349"/>
            <p14:sldId id="350"/>
            <p14:sldId id="351"/>
            <p14:sldId id="363"/>
            <p14:sldId id="352"/>
            <p14:sldId id="353"/>
            <p14:sldId id="354"/>
            <p14:sldId id="386"/>
            <p14:sldId id="388"/>
            <p14:sldId id="387"/>
            <p14:sldId id="365"/>
            <p14:sldId id="389"/>
            <p14:sldId id="368"/>
            <p14:sldId id="369"/>
            <p14:sldId id="370"/>
            <p14:sldId id="373"/>
          </p14:sldIdLst>
        </p14:section>
        <p14:section name="彩蛋" id="{3777485A-9EE0-304B-848D-BA96A4C13BC8}">
          <p14:sldIdLst>
            <p14:sldId id="375"/>
            <p14:sldId id="376"/>
            <p14:sldId id="377"/>
            <p14:sldId id="378"/>
            <p14:sldId id="385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5052"/>
  </p:normalViewPr>
  <p:slideViewPr>
    <p:cSldViewPr snapToGrid="0" snapToObjects="1">
      <p:cViewPr>
        <p:scale>
          <a:sx n="129" d="100"/>
          <a:sy n="129" d="100"/>
        </p:scale>
        <p:origin x="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139" y="1143000"/>
            <a:ext cx="548572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5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90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06"/>
            <a:ext cx="6858000" cy="1791198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279"/>
            <a:ext cx="6858000" cy="1242167"/>
          </a:xfrm>
        </p:spPr>
        <p:txBody>
          <a:bodyPr/>
          <a:lstStyle>
            <a:lvl1pPr marL="0" indent="0" algn="ctr">
              <a:buNone/>
              <a:defRPr sz="1620"/>
            </a:lvl1pPr>
            <a:lvl2pPr marL="308610" indent="0" algn="ctr">
              <a:buNone/>
              <a:defRPr sz="1350"/>
            </a:lvl2pPr>
            <a:lvl3pPr marL="617220" indent="0" algn="ctr">
              <a:buNone/>
              <a:defRPr sz="1215"/>
            </a:lvl3pPr>
            <a:lvl4pPr marL="925830" indent="0" algn="ctr">
              <a:buNone/>
              <a:defRPr sz="1080"/>
            </a:lvl4pPr>
            <a:lvl5pPr marL="1234440" indent="0" algn="ctr">
              <a:buNone/>
              <a:defRPr sz="1080"/>
            </a:lvl5pPr>
            <a:lvl6pPr marL="1543050" indent="0" algn="ctr">
              <a:buNone/>
              <a:defRPr sz="1080"/>
            </a:lvl6pPr>
            <a:lvl7pPr marL="1852295" indent="0" algn="ctr">
              <a:buNone/>
              <a:defRPr sz="1080"/>
            </a:lvl7pPr>
            <a:lvl8pPr marL="2160905" indent="0" algn="ctr">
              <a:buNone/>
              <a:defRPr sz="1080"/>
            </a:lvl8pPr>
            <a:lvl9pPr marL="2469515" indent="0" algn="ctr">
              <a:buNone/>
              <a:defRPr sz="108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0"/>
            <a:ext cx="1971675" cy="436009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0"/>
            <a:ext cx="5800725" cy="43600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660"/>
            <a:ext cx="7886700" cy="2140147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054"/>
            <a:ext cx="7886700" cy="1125453"/>
          </a:xfrm>
        </p:spPr>
        <p:txBody>
          <a:bodyPr/>
          <a:lstStyle>
            <a:lvl1pPr marL="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1pPr>
            <a:lvl2pPr marL="30861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17220" indent="0">
              <a:buNone/>
              <a:defRPr sz="1215">
                <a:solidFill>
                  <a:schemeClr val="tx1">
                    <a:tint val="75000"/>
                  </a:schemeClr>
                </a:solidFill>
              </a:defRPr>
            </a:lvl3pPr>
            <a:lvl4pPr marL="92583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4pPr>
            <a:lvl5pPr marL="12344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5pPr>
            <a:lvl6pPr marL="154305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6pPr>
            <a:lvl7pPr marL="185229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7pPr>
            <a:lvl8pPr marL="216090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8pPr>
            <a:lvl9pPr marL="246951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599"/>
            <a:ext cx="3886200" cy="326441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599"/>
            <a:ext cx="3886200" cy="326441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0"/>
            <a:ext cx="7886700" cy="9944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23"/>
            <a:ext cx="3868340" cy="618105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2295" indent="0">
              <a:buNone/>
              <a:defRPr sz="1080" b="1"/>
            </a:lvl7pPr>
            <a:lvl8pPr marL="2160905" indent="0">
              <a:buNone/>
              <a:defRPr sz="1080" b="1"/>
            </a:lvl8pPr>
            <a:lvl9pPr marL="2469515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29"/>
            <a:ext cx="3868340" cy="276420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23"/>
            <a:ext cx="3887391" cy="618105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2295" indent="0">
              <a:buNone/>
              <a:defRPr sz="1080" b="1"/>
            </a:lvl7pPr>
            <a:lvl8pPr marL="2160905" indent="0">
              <a:buNone/>
              <a:defRPr sz="1080" b="1"/>
            </a:lvl8pPr>
            <a:lvl9pPr marL="2469515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29"/>
            <a:ext cx="3887391" cy="276420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95"/>
            <a:ext cx="2949178" cy="1200484"/>
          </a:xfrm>
        </p:spPr>
        <p:txBody>
          <a:bodyPr anchor="b"/>
          <a:lstStyle>
            <a:lvl1pPr>
              <a:defRPr sz="216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75"/>
            <a:ext cx="4629150" cy="3656234"/>
          </a:xfrm>
        </p:spPr>
        <p:txBody>
          <a:bodyPr/>
          <a:lstStyle>
            <a:lvl1pPr>
              <a:defRPr sz="2160"/>
            </a:lvl1pPr>
            <a:lvl2pPr>
              <a:defRPr sz="1890"/>
            </a:lvl2pPr>
            <a:lvl3pPr>
              <a:defRPr sz="162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479"/>
            <a:ext cx="2949178" cy="2859485"/>
          </a:xfrm>
        </p:spPr>
        <p:txBody>
          <a:bodyPr/>
          <a:lstStyle>
            <a:lvl1pPr marL="0" indent="0">
              <a:buNone/>
              <a:defRPr sz="1080"/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2295" indent="0">
              <a:buNone/>
              <a:defRPr sz="675"/>
            </a:lvl7pPr>
            <a:lvl8pPr marL="2160905" indent="0">
              <a:buNone/>
              <a:defRPr sz="675"/>
            </a:lvl8pPr>
            <a:lvl9pPr marL="246951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95"/>
            <a:ext cx="2949178" cy="1200484"/>
          </a:xfrm>
        </p:spPr>
        <p:txBody>
          <a:bodyPr anchor="b"/>
          <a:lstStyle>
            <a:lvl1pPr>
              <a:defRPr sz="216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0775"/>
            <a:ext cx="4629150" cy="3656234"/>
          </a:xfrm>
        </p:spPr>
        <p:txBody>
          <a:bodyPr anchor="t"/>
          <a:lstStyle>
            <a:lvl1pPr marL="0" indent="0">
              <a:buNone/>
              <a:defRPr sz="2160"/>
            </a:lvl1pPr>
            <a:lvl2pPr marL="308610" indent="0">
              <a:buNone/>
              <a:defRPr sz="1890"/>
            </a:lvl2pPr>
            <a:lvl3pPr marL="617220" indent="0">
              <a:buNone/>
              <a:defRPr sz="1620"/>
            </a:lvl3pPr>
            <a:lvl4pPr marL="925830" indent="0">
              <a:buNone/>
              <a:defRPr sz="1350"/>
            </a:lvl4pPr>
            <a:lvl5pPr marL="1234440" indent="0">
              <a:buNone/>
              <a:defRPr sz="1350"/>
            </a:lvl5pPr>
            <a:lvl6pPr marL="1543050" indent="0">
              <a:buNone/>
              <a:defRPr sz="1350"/>
            </a:lvl6pPr>
            <a:lvl7pPr marL="1852295" indent="0">
              <a:buNone/>
              <a:defRPr sz="1350"/>
            </a:lvl7pPr>
            <a:lvl8pPr marL="2160905" indent="0">
              <a:buNone/>
              <a:defRPr sz="1350"/>
            </a:lvl8pPr>
            <a:lvl9pPr marL="2469515" indent="0">
              <a:buNone/>
              <a:defRPr sz="135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479"/>
            <a:ext cx="2949178" cy="2859485"/>
          </a:xfrm>
        </p:spPr>
        <p:txBody>
          <a:bodyPr/>
          <a:lstStyle>
            <a:lvl1pPr marL="0" indent="0">
              <a:buNone/>
              <a:defRPr sz="1080"/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2295" indent="0">
              <a:buNone/>
              <a:defRPr sz="675"/>
            </a:lvl7pPr>
            <a:lvl8pPr marL="2160905" indent="0">
              <a:buNone/>
              <a:defRPr sz="675"/>
            </a:lvl8pPr>
            <a:lvl9pPr marL="246951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0"/>
            <a:ext cx="7886700" cy="994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599"/>
            <a:ext cx="7886700" cy="326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588"/>
            <a:ext cx="20574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6FDCD-927C-384A-AB64-1BEDB5D14A5D}" type="datetimeFigureOut">
              <a:rPr kumimoji="1" lang="zh-CN" altLang="en-US" smtClean="0"/>
              <a:t>2019/6/18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588"/>
            <a:ext cx="30861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588"/>
            <a:ext cx="20574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17220" rtl="0" eaLnBrk="1" latinLnBrk="0" hangingPunct="1">
        <a:lnSpc>
          <a:spcPct val="90000"/>
        </a:lnSpc>
        <a:spcBef>
          <a:spcPct val="0"/>
        </a:spcBef>
        <a:buNone/>
        <a:defRPr sz="2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305" indent="-154305" algn="l" defTabSz="617220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91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660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521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382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229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90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951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outiao.com/search/?keyword=&#32654;&#22899;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ianapi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zitu.com/tag/youhuo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6409" y="1233227"/>
            <a:ext cx="8557591" cy="923566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八天训练营</a:t>
            </a:r>
            <a:endParaRPr kumimoji="1"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1069" y="2295254"/>
            <a:ext cx="326243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博学谷老师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：张诚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爬虫的更多用途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075167" y="1923062"/>
            <a:ext cx="2260921" cy="218884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12306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抢票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网站上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的投票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短信轰炸</a:t>
            </a:r>
          </a:p>
        </p:txBody>
      </p:sp>
    </p:spTree>
    <p:extLst>
      <p:ext uri="{BB962C8B-B14F-4D97-AF65-F5344CB8AC3E}">
        <p14:creationId xmlns:p14="http://schemas.microsoft.com/office/powerpoint/2010/main" val="66136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爬虫的分类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354913" y="1788491"/>
            <a:ext cx="4454861" cy="1584176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通用爬虫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：通常指搜索引擎的爬虫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聚焦</a:t>
            </a: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爬虫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：针对特定网站的爬虫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6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通用</a:t>
            </a:r>
            <a:r>
              <a:rPr lang="zh-CN" altLang="en-US" smtClean="0"/>
              <a:t>搜索引擎工作原理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62104" y="2142168"/>
            <a:ext cx="637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想一想：</a:t>
            </a:r>
            <a:endParaRPr lang="en-US" altLang="zh-CN" b="1" dirty="0" smtClean="0"/>
          </a:p>
          <a:p>
            <a:r>
              <a:rPr kumimoji="1" lang="en-US" altLang="zh-CN" b="1" dirty="0"/>
              <a:t>	</a:t>
            </a:r>
            <a:r>
              <a:rPr kumimoji="1" lang="zh-CN" altLang="en-US" b="1" dirty="0" smtClean="0"/>
              <a:t>如果自己要实现一个和百度新闻一样的网站需要怎么做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78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通用爬虫和聚焦爬虫工作流程</a:t>
            </a:r>
            <a:endParaRPr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2524540" y="1341783"/>
            <a:ext cx="4915398" cy="3146514"/>
            <a:chOff x="2271250" y="1655708"/>
            <a:chExt cx="6038414" cy="370733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1250" y="2394068"/>
              <a:ext cx="1332611" cy="29689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704" y="2305577"/>
              <a:ext cx="3309960" cy="294748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271250" y="1679260"/>
              <a:ext cx="1565958" cy="3693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n>
                    <a:solidFill>
                      <a:schemeClr val="tx1"/>
                    </a:solidFill>
                  </a:ln>
                  <a:latin typeface="Hiragino Sans GB W3" charset="-122"/>
                  <a:ea typeface="Hiragino Sans GB W3" charset="-122"/>
                  <a:cs typeface="Hiragino Sans GB W3" charset="-122"/>
                </a:rPr>
                <a:t>搜索引擎流程</a:t>
              </a:r>
              <a:endParaRPr kumimoji="1" lang="zh-CN" altLang="en-US" dirty="0">
                <a:ln>
                  <a:solidFill>
                    <a:schemeClr val="tx1"/>
                  </a:solidFill>
                </a:ln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99704" y="1655708"/>
              <a:ext cx="1568244" cy="36933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n>
                    <a:solidFill>
                      <a:schemeClr val="tx1"/>
                    </a:solidFill>
                  </a:ln>
                  <a:latin typeface="Hiragino Sans GB W3" charset="-122"/>
                  <a:ea typeface="Hiragino Sans GB W3" charset="-122"/>
                  <a:cs typeface="Hiragino Sans GB W3" charset="-122"/>
                </a:rPr>
                <a:t>聚焦爬虫流程</a:t>
              </a:r>
              <a:endParaRPr kumimoji="1" lang="zh-CN" altLang="en-US" dirty="0">
                <a:ln>
                  <a:solidFill>
                    <a:schemeClr val="tx1"/>
                  </a:solidFill>
                </a:ln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ROBOTS</a:t>
            </a:r>
            <a:r>
              <a:rPr lang="zh-CN" altLang="en-US" dirty="0" smtClean="0"/>
              <a:t>协议</a:t>
            </a:r>
            <a:endParaRPr lang="en-US" altLang="zh-CN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82993" y="1590177"/>
            <a:ext cx="6440129" cy="12415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/>
              <a:t>Robots</a:t>
            </a:r>
            <a:r>
              <a:rPr lang="zh-CN" altLang="en-US" sz="2000" dirty="0" smtClean="0"/>
              <a:t>协议：网站</a:t>
            </a:r>
            <a:r>
              <a:rPr lang="zh-CN" altLang="en-US" sz="2000" dirty="0"/>
              <a:t>通过</a:t>
            </a:r>
            <a:r>
              <a:rPr lang="en-US" altLang="zh-CN" sz="2000" dirty="0"/>
              <a:t>Robots</a:t>
            </a:r>
            <a:r>
              <a:rPr lang="zh-CN" altLang="en-US" sz="2000" dirty="0"/>
              <a:t>协议告诉搜索引擎哪些页面可以抓取，哪些页面不能抓取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 smtClean="0"/>
              <a:t>例如：</a:t>
            </a:r>
            <a:r>
              <a:rPr lang="en-US" altLang="zh-CN" sz="2000" dirty="0"/>
              <a:t>https://www.taobao.com/robots.txt</a:t>
            </a:r>
            <a:endParaRPr lang="zh-CN" altLang="en-US" sz="20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6082748" y="3995530"/>
            <a:ext cx="27863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实际上我们干的就是哪些不能抓的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25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HTTPS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45968" y="1186407"/>
            <a:ext cx="285206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HTTPS</a:t>
            </a: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的请求过程</a:t>
            </a: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的请求形式</a:t>
            </a: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的常见请求头</a:t>
            </a:r>
            <a:endParaRPr kumimoji="1" lang="en-US" altLang="zh-CN" sz="2000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5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GET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6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、响应状态码</a:t>
            </a: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59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为什么要学习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41" y="1123122"/>
            <a:ext cx="3636742" cy="37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HTTPS</a:t>
            </a:r>
            <a:endParaRPr lang="zh-CN" altLang="en-US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442804" y="1796567"/>
            <a:ext cx="4951054" cy="2122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54305" indent="-154305" algn="l" defTabSz="617220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1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2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4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5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660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521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82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</a:t>
            </a:r>
          </a:p>
          <a:p>
            <a:pPr lvl="2">
              <a:buFont typeface="Arial" charset="0"/>
              <a:buChar char="•"/>
            </a:pPr>
            <a:r>
              <a:rPr lang="zh-CN" altLang="en-US" smtClean="0">
                <a:latin typeface="PingFang SC" charset="-122"/>
                <a:ea typeface="PingFang SC" charset="-122"/>
                <a:cs typeface="PingFang SC" charset="-122"/>
              </a:rPr>
              <a:t>超文本传输协议 </a:t>
            </a:r>
            <a:endParaRPr lang="en-US" altLang="zh-CN" smtClean="0">
              <a:latin typeface="PingFang SC" charset="-122"/>
              <a:ea typeface="PingFang SC" charset="-122"/>
              <a:cs typeface="PingFang SC" charset="-122"/>
            </a:endParaRPr>
          </a:p>
          <a:p>
            <a:pPr lvl="2">
              <a:buFont typeface="Arial" charset="0"/>
              <a:buChar char="•"/>
            </a:pPr>
            <a:r>
              <a:rPr lang="zh-CN" altLang="en-US" smtClean="0">
                <a:latin typeface="PingFang SC" charset="-122"/>
                <a:ea typeface="PingFang SC" charset="-122"/>
                <a:cs typeface="PingFang SC" charset="-122"/>
              </a:rPr>
              <a:t>默认端口号</a:t>
            </a:r>
            <a:r>
              <a:rPr lang="en-US" altLang="zh-CN" smtClean="0">
                <a:latin typeface="PingFang SC" charset="-122"/>
                <a:ea typeface="PingFang SC" charset="-122"/>
                <a:cs typeface="PingFang SC" charset="-122"/>
              </a:rPr>
              <a:t>:80</a:t>
            </a:r>
          </a:p>
          <a:p>
            <a:r>
              <a:rPr lang="en-US" altLang="zh-CN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HTTPS</a:t>
            </a:r>
          </a:p>
          <a:p>
            <a:pPr lvl="2">
              <a:buFont typeface="Arial" charset="0"/>
              <a:buChar char="•"/>
            </a:pPr>
            <a:r>
              <a:rPr lang="en-US" altLang="zh-CN" smtClean="0">
                <a:latin typeface="PingFang SC" charset="-122"/>
                <a:ea typeface="PingFang SC" charset="-122"/>
                <a:cs typeface="PingFang SC" charset="-122"/>
              </a:rPr>
              <a:t>HTTP</a:t>
            </a:r>
            <a:r>
              <a:rPr lang="zh-CN" altLang="en-US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mtClean="0">
                <a:latin typeface="PingFang SC" charset="-122"/>
                <a:ea typeface="PingFang SC" charset="-122"/>
                <a:cs typeface="PingFang SC" charset="-122"/>
              </a:rPr>
              <a:t>+</a:t>
            </a:r>
            <a:r>
              <a:rPr lang="zh-CN" altLang="en-US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mtClean="0">
                <a:latin typeface="PingFang SC" charset="-122"/>
                <a:ea typeface="PingFang SC" charset="-122"/>
                <a:cs typeface="PingFang SC" charset="-122"/>
              </a:rPr>
              <a:t>SSL(</a:t>
            </a:r>
            <a:r>
              <a:rPr lang="zh-CN" altLang="en-US" smtClean="0">
                <a:latin typeface="PingFang SC" charset="-122"/>
                <a:ea typeface="PingFang SC" charset="-122"/>
                <a:cs typeface="PingFang SC" charset="-122"/>
              </a:rPr>
              <a:t>安全套接字层</a:t>
            </a:r>
            <a:r>
              <a:rPr lang="en-US" altLang="zh-CN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  <a:p>
            <a:pPr lvl="2">
              <a:buFont typeface="Arial" charset="0"/>
              <a:buChar char="•"/>
            </a:pPr>
            <a:r>
              <a:rPr lang="zh-CN" altLang="en-US" smtClean="0">
                <a:latin typeface="PingFang SC" charset="-122"/>
                <a:ea typeface="PingFang SC" charset="-122"/>
                <a:cs typeface="PingFang SC" charset="-122"/>
              </a:rPr>
              <a:t>默认端口号：</a:t>
            </a:r>
            <a:r>
              <a:rPr lang="en-US" altLang="zh-CN" smtClean="0">
                <a:latin typeface="PingFang SC" charset="-122"/>
                <a:ea typeface="PingFang SC" charset="-122"/>
                <a:cs typeface="PingFang SC" charset="-122"/>
              </a:rPr>
              <a:t>443</a:t>
            </a:r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26143" y="4404527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HTTPS</a:t>
            </a:r>
            <a:r>
              <a:rPr kumimoji="1" lang="zh-CN" altLang="en-US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比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</a:t>
            </a:r>
            <a:r>
              <a:rPr kumimoji="1" lang="zh-CN" altLang="en-US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更安全，但是性能更低</a:t>
            </a:r>
            <a:endParaRPr kumimoji="1" lang="zh-CN" altLang="en-US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3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浏览器发送</a:t>
            </a:r>
            <a:r>
              <a:rPr lang="en-US" altLang="zh-CN" dirty="0"/>
              <a:t>HTTP</a:t>
            </a:r>
            <a:r>
              <a:rPr lang="zh-CN" altLang="en-US" dirty="0"/>
              <a:t>请求的过程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016732" y="1397578"/>
            <a:ext cx="7110536" cy="3048196"/>
            <a:chOff x="1187624" y="1631302"/>
            <a:chExt cx="7110536" cy="304819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1631302"/>
              <a:ext cx="7110536" cy="304819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5004048" y="3942449"/>
              <a:ext cx="2160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 smtClean="0"/>
                <a:t>Html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+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js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+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css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+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jpg</a:t>
              </a:r>
              <a:endParaRPr kumimoji="1"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8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的形式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513230" y="1268369"/>
            <a:ext cx="6117540" cy="3107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形式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scheme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://host[:port#]/path/…/[?query-string][#anchor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]</a:t>
            </a: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scheme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：协议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例如：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http, https, ftp)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host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：服务器的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IP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地址或者域名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port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服务器的端口（如果是走协议默认端口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80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or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443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path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：访问资源的路径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query-string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：参数，发送给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http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服务器的数据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anchor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：锚（跳转到网页的指定锚点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位置）</a:t>
            </a:r>
            <a:endParaRPr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http://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localhost:4000/file/part01/1.2.html</a:t>
            </a:r>
          </a:p>
          <a:p>
            <a:pPr marL="0" indent="0">
              <a:buNone/>
            </a:pPr>
            <a:r>
              <a:rPr lang="en-US" altLang="zh-CN" sz="1600" dirty="0" smtClean="0"/>
              <a:t>http://</a:t>
            </a:r>
            <a:r>
              <a:rPr lang="en-US" altLang="zh-CN" sz="1600" dirty="0" err="1" smtClean="0"/>
              <a:t>item.jd.com</a:t>
            </a:r>
            <a:r>
              <a:rPr lang="en-US" altLang="zh-CN" sz="1600" dirty="0" smtClean="0"/>
              <a:t>/11936238.html#product-detail</a:t>
            </a:r>
          </a:p>
        </p:txBody>
      </p:sp>
    </p:spTree>
    <p:extLst>
      <p:ext uri="{BB962C8B-B14F-4D97-AF65-F5344CB8AC3E}">
        <p14:creationId xmlns:p14="http://schemas.microsoft.com/office/powerpoint/2010/main" val="15639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友情提示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359810"/>
          </a:xfrm>
        </p:spPr>
        <p:txBody>
          <a:bodyPr/>
          <a:lstStyle/>
          <a:p>
            <a:r>
              <a:rPr kumimoji="1" lang="zh-CN" altLang="en-US" dirty="0" smtClean="0"/>
              <a:t>本节课车速太快，请自备晕车药</a:t>
            </a:r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05369" y="3435500"/>
            <a:ext cx="34740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我是一个集才华与秃顶于一身的猥琐程序员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713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smtClean="0"/>
              <a:t>请求的形式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62" y="2031352"/>
            <a:ext cx="5918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常见请求头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47553" y="1858968"/>
            <a:ext cx="603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Host (</a:t>
            </a:r>
            <a:r>
              <a:rPr lang="zh-CN" altLang="en-US" dirty="0"/>
              <a:t>主机和端口号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2. Connection (</a:t>
            </a:r>
            <a:r>
              <a:rPr lang="zh-CN" altLang="en-US" dirty="0"/>
              <a:t>链接类型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 Upgrade-Insecure-Requests (</a:t>
            </a:r>
            <a:r>
              <a:rPr lang="zh-CN" altLang="en-US" dirty="0"/>
              <a:t>升级为</a:t>
            </a:r>
            <a:r>
              <a:rPr lang="en-US" altLang="zh-CN" dirty="0"/>
              <a:t>HTTPS</a:t>
            </a:r>
            <a:r>
              <a:rPr lang="zh-CN" altLang="en-US" dirty="0"/>
              <a:t>请求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4. </a:t>
            </a:r>
            <a:r>
              <a:rPr lang="en-US" altLang="zh-CN" dirty="0">
                <a:solidFill>
                  <a:srgbClr val="FF0000"/>
                </a:solidFill>
              </a:rPr>
              <a:t>User-Agent (</a:t>
            </a:r>
            <a:r>
              <a:rPr lang="zh-CN" altLang="en-US" dirty="0">
                <a:solidFill>
                  <a:srgbClr val="FF0000"/>
                </a:solidFill>
              </a:rPr>
              <a:t>浏览器名称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dirty="0"/>
              <a:t>5. Accept (</a:t>
            </a:r>
            <a:r>
              <a:rPr lang="zh-CN" altLang="en-US" dirty="0"/>
              <a:t>传输文件类型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6. Referer (</a:t>
            </a:r>
            <a:r>
              <a:rPr lang="zh-CN" altLang="en-US" dirty="0"/>
              <a:t>页面跳转处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7. Accept-Encoding</a:t>
            </a:r>
            <a:r>
              <a:rPr lang="zh-CN" altLang="en-US" dirty="0"/>
              <a:t>（文件编解码格式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8</a:t>
            </a:r>
            <a:r>
              <a:rPr lang="en-US" altLang="zh-CN" dirty="0" smtClean="0"/>
              <a:t>. </a:t>
            </a:r>
            <a:r>
              <a:rPr lang="en-US" altLang="zh-CN" dirty="0">
                <a:solidFill>
                  <a:srgbClr val="FF0000"/>
                </a:solidFill>
              </a:rPr>
              <a:t>Cookie 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Cookie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9.</a:t>
            </a:r>
            <a:r>
              <a:rPr lang="en-US" altLang="zh-CN" dirty="0"/>
              <a:t> x-requested-with </a:t>
            </a:r>
            <a:r>
              <a:rPr lang="en-US" altLang="zh-CN" dirty="0" smtClean="0"/>
              <a:t>:</a:t>
            </a:r>
            <a:r>
              <a:rPr lang="en-US" altLang="zh-CN" dirty="0" err="1" smtClean="0"/>
              <a:t>XMLHttpRequest</a:t>
            </a:r>
            <a:r>
              <a:rPr lang="zh-CN" altLang="en-US" dirty="0" smtClean="0"/>
              <a:t>  </a:t>
            </a:r>
            <a:r>
              <a:rPr lang="en-US" altLang="zh-CN" dirty="0" smtClean="0"/>
              <a:t>(</a:t>
            </a:r>
            <a:r>
              <a:rPr lang="zh-CN" altLang="en-US" dirty="0" smtClean="0"/>
              <a:t>是</a:t>
            </a:r>
            <a:r>
              <a:rPr lang="en-US" altLang="zh-CN" dirty="0"/>
              <a:t>Ajax </a:t>
            </a:r>
            <a:r>
              <a:rPr lang="zh-CN" altLang="en-US" dirty="0"/>
              <a:t>异步</a:t>
            </a:r>
            <a:r>
              <a:rPr lang="zh-CN" altLang="en-US" dirty="0" smtClean="0"/>
              <a:t>请求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42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常见的请求方法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151793" y="1669719"/>
            <a:ext cx="1363303" cy="1108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54305" indent="-154305" algn="l" defTabSz="617220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1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2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4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5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660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521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82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en-US" altLang="zh-CN" smtClean="0"/>
              <a:t>GET</a:t>
            </a:r>
          </a:p>
          <a:p>
            <a:pPr>
              <a:buFont typeface="Arial" charset="0"/>
              <a:buChar char="•"/>
            </a:pPr>
            <a:r>
              <a:rPr kumimoji="1" lang="en-US" altLang="zh-CN" smtClean="0"/>
              <a:t>POST</a:t>
            </a:r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67911" y="2891808"/>
            <a:ext cx="5306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问题：</a:t>
            </a:r>
            <a:r>
              <a:rPr kumimoji="1" lang="en-US" altLang="zh-CN" sz="2000" dirty="0" smtClean="0"/>
              <a:t>GET</a:t>
            </a:r>
            <a:r>
              <a:rPr kumimoji="1" lang="zh-CN" altLang="en-US" sz="2000" dirty="0" smtClean="0"/>
              <a:t>方法和</a:t>
            </a:r>
            <a:r>
              <a:rPr kumimoji="1" lang="en-US" altLang="zh-CN" sz="2000" dirty="0" smtClean="0"/>
              <a:t>POST</a:t>
            </a:r>
            <a:r>
              <a:rPr kumimoji="1" lang="zh-CN" altLang="en-US" sz="2000" dirty="0" smtClean="0"/>
              <a:t>方法有什么区别呢？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0327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响应状态码</a:t>
            </a:r>
            <a:r>
              <a:rPr lang="en-US" altLang="zh-CN" dirty="0" smtClean="0"/>
              <a:t>(status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06854" y="1953970"/>
            <a:ext cx="3248455" cy="3957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dirty="0" smtClean="0"/>
              <a:t>200</a:t>
            </a:r>
            <a:r>
              <a:rPr lang="zh-CN" altLang="en-US" sz="2000" dirty="0" smtClean="0"/>
              <a:t>：成功</a:t>
            </a:r>
            <a:endParaRPr lang="en-US" altLang="zh-CN" sz="2000" dirty="0" smtClean="0"/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302</a:t>
            </a:r>
            <a:r>
              <a:rPr lang="zh-CN" altLang="en-US" sz="2000" dirty="0"/>
              <a:t>：临时转移至新的</a:t>
            </a:r>
            <a:r>
              <a:rPr lang="en-US" altLang="zh-CN" sz="2000" dirty="0"/>
              <a:t>url</a:t>
            </a:r>
            <a:endParaRPr lang="en-US" altLang="zh-CN" sz="2000" dirty="0" smtClean="0"/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307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临时转移至新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url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404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found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500</a:t>
            </a:r>
            <a:r>
              <a:rPr lang="zh-CN" altLang="en-US" sz="2000" dirty="0" smtClean="0"/>
              <a:t>：服务器内部错误</a:t>
            </a:r>
            <a:endParaRPr lang="en-US" altLang="zh-CN" sz="2000" dirty="0" smtClean="0"/>
          </a:p>
          <a:p>
            <a:pPr>
              <a:lnSpc>
                <a:spcPct val="90000"/>
              </a:lnSpc>
            </a:pPr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348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Requests</a:t>
            </a:r>
            <a:endParaRPr kumimoji="1"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15616" y="2062015"/>
            <a:ext cx="5194737" cy="67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54305" indent="-154305" algn="l" defTabSz="617220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1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2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4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5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660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521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82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mtClean="0">
                <a:latin typeface="Hiragino Sans GB W3" charset="-122"/>
                <a:ea typeface="Hiragino Sans GB W3" charset="-122"/>
                <a:cs typeface="Hiragino Sans GB W3" charset="-122"/>
              </a:rPr>
              <a:t>问题：为什么要学习</a:t>
            </a:r>
            <a:r>
              <a:rPr lang="en-US" altLang="zh-CN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lang="zh-CN" altLang="en-US" smtClean="0">
                <a:latin typeface="Hiragino Sans GB W3" charset="-122"/>
                <a:ea typeface="Hiragino Sans GB W3" charset="-122"/>
                <a:cs typeface="Hiragino Sans GB W3" charset="-122"/>
              </a:rPr>
              <a:t>，而不是</a:t>
            </a:r>
            <a:r>
              <a:rPr lang="en-US" altLang="zh-CN" smtClean="0">
                <a:latin typeface="Hiragino Sans GB W3" charset="-122"/>
                <a:ea typeface="Hiragino Sans GB W3" charset="-122"/>
                <a:cs typeface="Hiragino Sans GB W3" charset="-122"/>
              </a:rPr>
              <a:t>urllib</a:t>
            </a:r>
            <a:r>
              <a:rPr lang="zh-CN" altLang="en-US" smtClean="0">
                <a:latin typeface="Hiragino Sans GB W3" charset="-122"/>
                <a:ea typeface="Hiragino Sans GB W3" charset="-122"/>
                <a:cs typeface="Hiragino Sans GB W3" charset="-122"/>
              </a:rPr>
              <a:t>？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5616" y="2889639"/>
            <a:ext cx="6484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的底层实现就是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urllib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python2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和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python3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中通用，方法完全一样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简单易用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能够自动帮助我们解压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(gzip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压缩的等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网页内容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0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requests</a:t>
            </a:r>
            <a:r>
              <a:rPr kumimoji="1" lang="zh-CN" altLang="en-US" dirty="0"/>
              <a:t>的作用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作用：发送网络请求，返回响应数据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中文文档 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API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： 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http://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docs.python-requests.org/zh_CN/latest/index.html</a:t>
            </a:r>
          </a:p>
          <a:p>
            <a:pPr marL="0" indent="0">
              <a:buNone/>
            </a:pP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需要解决的问题：如何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来发送网络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请求？</a:t>
            </a:r>
            <a:endParaRPr kumimoji="1" lang="zh-CN" alt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59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发送简单的请求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47663" y="1628800"/>
            <a:ext cx="6670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需求：通过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向百度首页发送请求，获取百度首页的数据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response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requests.get(url)</a:t>
            </a:r>
          </a:p>
          <a:p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response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的常用方法：</a:t>
            </a: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response.text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respones.content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response.status_code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response.request.headers</a:t>
            </a: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response.headers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95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www.toutiao.com</a:t>
            </a:r>
            <a:r>
              <a:rPr kumimoji="1" lang="en-US" altLang="zh-CN" dirty="0"/>
              <a:t>/search/?keyword=</a:t>
            </a:r>
            <a:r>
              <a:rPr kumimoji="1" lang="zh-CN" altLang="en-US" dirty="0"/>
              <a:t>美女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response.text</a:t>
            </a:r>
            <a:r>
              <a:rPr kumimoji="1" lang="zh-CN" altLang="en-US" sz="3200" dirty="0" smtClean="0"/>
              <a:t> 和</a:t>
            </a:r>
            <a:r>
              <a:rPr kumimoji="1" lang="en-US" altLang="zh-CN" sz="3200" dirty="0" smtClean="0"/>
              <a:t>response.content</a:t>
            </a:r>
            <a:r>
              <a:rPr kumimoji="1" lang="zh-CN" altLang="en-US" sz="3200" dirty="0" smtClean="0"/>
              <a:t>的区别</a:t>
            </a:r>
            <a:endParaRPr kumimoji="1" lang="zh-CN" altLang="en-US" sz="32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349036" y="1268369"/>
            <a:ext cx="6287729" cy="3401521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esponse.text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类型：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str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解码类型：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根据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 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头部对响应的编码作出有根据的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推测，推测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的文本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编码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如何修改编码方式：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response.encoding=”gbk”</a:t>
            </a:r>
          </a:p>
          <a:p>
            <a:pPr lvl="1">
              <a:buFont typeface="Arial" charset="0"/>
              <a:buChar char="•"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response.content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类型：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解码类型：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没有指定</a:t>
            </a: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如何修改编码方式：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response.content.deocde(“utf8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”)</a:t>
            </a: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10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发送带</a:t>
            </a:r>
            <a:r>
              <a:rPr lang="en-US" altLang="zh-CN" dirty="0"/>
              <a:t>header</a:t>
            </a:r>
            <a:r>
              <a:rPr lang="zh-CN" altLang="en-US" dirty="0"/>
              <a:t>的请求</a:t>
            </a:r>
            <a:endParaRPr kumimoji="1"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2554" y="1196346"/>
            <a:ext cx="6098891" cy="344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dirty="0" smtClean="0"/>
              <a:t>为什么请求需要带上</a:t>
            </a:r>
            <a:r>
              <a:rPr lang="en-US" altLang="zh-CN" sz="1800" dirty="0" smtClean="0"/>
              <a:t>header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1800" dirty="0" smtClean="0"/>
              <a:t>          模拟浏览器，欺骗服务器，获取和浏览器一致的内容</a:t>
            </a:r>
            <a:endParaRPr kumimoji="1" lang="en-US" altLang="zh-CN" sz="1800" dirty="0" smtClean="0"/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r>
              <a:rPr kumimoji="1" lang="en-US" altLang="zh-CN" sz="1800" dirty="0" smtClean="0"/>
              <a:t>header</a:t>
            </a:r>
            <a:r>
              <a:rPr kumimoji="1" lang="zh-CN" altLang="en-US" sz="1800" dirty="0" smtClean="0"/>
              <a:t>的形式：字典</a:t>
            </a:r>
            <a:endParaRPr kumimoji="1"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endParaRPr kumimoji="1"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r>
              <a:rPr lang="en-US" altLang="zh-CN" sz="1800" dirty="0" smtClean="0"/>
              <a:t>headers = {"User-Agent": "Mozilla/5.0 (Windows NT 10.0; Win64; x64) AppleWebKit/537.36 (KHTML, like Gecko) Chrome/54.0.2840.99 Safari/537.36"} </a:t>
            </a:r>
            <a:br>
              <a:rPr lang="en-US" altLang="zh-CN" sz="1800" dirty="0" smtClean="0"/>
            </a:br>
            <a:endParaRPr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r>
              <a:rPr kumimoji="1" lang="zh-CN" altLang="en-US" sz="1800" dirty="0" smtClean="0"/>
              <a:t>用法： </a:t>
            </a:r>
            <a:r>
              <a:rPr kumimoji="1" lang="en-US" altLang="zh-CN" sz="1800" dirty="0" smtClean="0"/>
              <a:t>requests.get(url,headers=headers)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zh-CN" altLang="en-US" sz="1800" dirty="0" smtClean="0"/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9562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昨日回顾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前端内容知识</a:t>
            </a:r>
          </a:p>
          <a:p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   标签</a:t>
            </a:r>
          </a:p>
          <a:p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作为了解</a:t>
            </a:r>
          </a:p>
        </p:txBody>
      </p:sp>
    </p:spTree>
    <p:extLst>
      <p:ext uri="{BB962C8B-B14F-4D97-AF65-F5344CB8AC3E}">
        <p14:creationId xmlns:p14="http://schemas.microsoft.com/office/powerpoint/2010/main" val="171027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分析地址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11307" y="1268369"/>
            <a:ext cx="731699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今日头条的数据</a:t>
            </a:r>
          </a:p>
          <a:p>
            <a:r>
              <a:rPr kumimoji="1" lang="en-US" altLang="zh-CN" dirty="0">
                <a:hlinkClick r:id="rId2"/>
              </a:rPr>
              <a:t>https://www.toutiao.com/search/?keyword=</a:t>
            </a:r>
            <a:r>
              <a:rPr kumimoji="1" lang="zh-CN" altLang="en-US" dirty="0" smtClean="0">
                <a:hlinkClick r:id="rId2"/>
              </a:rPr>
              <a:t>美女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选择视频</a:t>
            </a:r>
            <a:r>
              <a:rPr kumimoji="1" lang="en-US" altLang="zh-CN" dirty="0" smtClean="0">
                <a:solidFill>
                  <a:srgbClr val="FF0000"/>
                </a:solidFill>
              </a:rPr>
              <a:t>-</a:t>
            </a:r>
            <a:r>
              <a:rPr kumimoji="1" lang="zh-CN" altLang="en-US" dirty="0" smtClean="0">
                <a:solidFill>
                  <a:srgbClr val="FF0000"/>
                </a:solidFill>
              </a:rPr>
              <a:t>然后分析</a:t>
            </a:r>
          </a:p>
          <a:p>
            <a:endParaRPr kumimoji="1" lang="zh-CN" altLang="en-US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/>
              <a:t>分析得到</a:t>
            </a:r>
          </a:p>
          <a:p>
            <a:r>
              <a:rPr lang="en-US" altLang="zh-CN" dirty="0"/>
              <a:t>https://</a:t>
            </a:r>
            <a:r>
              <a:rPr lang="en-US" altLang="zh-CN" dirty="0" err="1"/>
              <a:t>www.toutiao.com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/search/content/?</a:t>
            </a:r>
            <a:r>
              <a:rPr lang="en-US" altLang="zh-CN" dirty="0" smtClean="0"/>
              <a:t>aid=24&amp;app_name=</a:t>
            </a:r>
            <a:r>
              <a:rPr lang="en-US" altLang="zh-CN" dirty="0" err="1" smtClean="0"/>
              <a:t>web_search&amp;offset</a:t>
            </a:r>
            <a:r>
              <a:rPr lang="en-US" altLang="zh-CN" dirty="0" smtClean="0"/>
              <a:t>=20&amp;format=</a:t>
            </a:r>
            <a:r>
              <a:rPr lang="en-US" altLang="zh-CN" dirty="0" err="1" smtClean="0"/>
              <a:t>json&amp;keyword</a:t>
            </a:r>
            <a:r>
              <a:rPr lang="en-US" altLang="zh-CN" dirty="0"/>
              <a:t>=</a:t>
            </a:r>
            <a:r>
              <a:rPr lang="zh-CN" altLang="en-US" dirty="0"/>
              <a:t>美女</a:t>
            </a:r>
            <a:r>
              <a:rPr lang="en-US" altLang="zh-CN" dirty="0"/>
              <a:t>&amp;</a:t>
            </a:r>
            <a:r>
              <a:rPr lang="en-US" altLang="zh-CN" dirty="0" err="1"/>
              <a:t>autoload</a:t>
            </a:r>
            <a:r>
              <a:rPr lang="en-US" altLang="zh-CN" dirty="0"/>
              <a:t>=</a:t>
            </a:r>
            <a:r>
              <a:rPr lang="en-US" altLang="zh-CN" dirty="0" err="1"/>
              <a:t>true&amp;count</a:t>
            </a:r>
            <a:r>
              <a:rPr lang="en-US" altLang="zh-CN" dirty="0"/>
              <a:t>=20&amp;en_qc=1&amp;cur_tab=2&amp;from=</a:t>
            </a:r>
            <a:r>
              <a:rPr lang="en-US" altLang="zh-CN" dirty="0" err="1"/>
              <a:t>video&amp;pd</a:t>
            </a:r>
            <a:r>
              <a:rPr lang="en-US" altLang="zh-CN" dirty="0"/>
              <a:t>=video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解析数据</a:t>
            </a:r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www.bejson.com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132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今日头条新增了反扒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需要增加</a:t>
            </a:r>
            <a:r>
              <a:rPr kumimoji="1" lang="en-US" altLang="zh-CN" dirty="0" smtClean="0"/>
              <a:t>User-Agent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cookie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181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图片接口数据结构变化了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altLang="zh-CN" dirty="0"/>
              <a:t> </a:t>
            </a:r>
            <a:r>
              <a:rPr lang="mr-IN" altLang="zh-CN" i="1" dirty="0"/>
              <a:t>#</a:t>
            </a:r>
            <a:r>
              <a:rPr lang="zh-CN" altLang="mr-IN" i="1" dirty="0"/>
              <a:t>旧版是</a:t>
            </a:r>
            <a:r>
              <a:rPr lang="mr-IN" altLang="zh-CN" i="1" dirty="0" err="1"/>
              <a:t>list</a:t>
            </a:r>
            <a:r>
              <a:rPr lang="mr-IN" altLang="zh-CN" i="1" dirty="0"/>
              <a:t>-&gt;</a:t>
            </a:r>
            <a:r>
              <a:rPr lang="mr-IN" altLang="zh-CN" i="1" dirty="0" err="1"/>
              <a:t>large</a:t>
            </a:r>
            <a:r>
              <a:rPr lang="mr-IN" altLang="zh-CN" i="1" dirty="0"/>
              <a:t>  </a:t>
            </a:r>
            <a:r>
              <a:rPr lang="zh-CN" altLang="mr-IN" i="1" dirty="0"/>
              <a:t>新版是</a:t>
            </a:r>
            <a:r>
              <a:rPr lang="mr-IN" altLang="zh-CN" i="1" dirty="0" err="1"/>
              <a:t>large</a:t>
            </a:r>
            <a:r>
              <a:rPr lang="mr-IN" altLang="zh-CN" i="1" dirty="0"/>
              <a:t>-&gt;</a:t>
            </a:r>
            <a:r>
              <a:rPr lang="mr-IN" altLang="zh-CN" i="1" dirty="0" err="1"/>
              <a:t>list</a:t>
            </a:r>
            <a:endParaRPr lang="mr-I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urlstr</a:t>
            </a:r>
            <a:r>
              <a:rPr lang="en-US" altLang="zh-CN" dirty="0"/>
              <a:t>=</a:t>
            </a:r>
            <a:r>
              <a:rPr lang="en-US" altLang="zh-CN" dirty="0" err="1"/>
              <a:t>urlstr.replace</a:t>
            </a:r>
            <a:r>
              <a:rPr lang="en-US" altLang="zh-CN" dirty="0"/>
              <a:t>('</a:t>
            </a:r>
            <a:r>
              <a:rPr lang="en-US" altLang="zh-CN" dirty="0" err="1"/>
              <a:t>large','list</a:t>
            </a:r>
            <a:r>
              <a:rPr lang="en-US" altLang="zh-CN" dirty="0"/>
              <a:t>')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288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44" y="905012"/>
            <a:ext cx="71882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6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如何对图片进行下载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44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70" y="1227759"/>
            <a:ext cx="3479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39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神秘的字符串又是什么呢？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//</a:t>
            </a:r>
            <a:r>
              <a:rPr lang="en-US" altLang="zh-CN" dirty="0" smtClean="0"/>
              <a:t>p3.pstatp.com/list/</a:t>
            </a:r>
            <a:r>
              <a:rPr lang="en-US" altLang="zh-CN" dirty="0" err="1" smtClean="0"/>
              <a:t>pgc</a:t>
            </a:r>
            <a:r>
              <a:rPr lang="en-US" altLang="zh-CN" dirty="0" smtClean="0"/>
              <a:t>-image/153493054827215cbad1927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 smtClean="0"/>
              <a:t>153493054827215cbad1927</a:t>
            </a:r>
            <a:r>
              <a:rPr lang="zh-CN" altLang="en-US" dirty="0" smtClean="0"/>
              <a:t> 这段字符串实际上是</a:t>
            </a:r>
            <a:r>
              <a:rPr lang="en-US" altLang="zh-CN" dirty="0" smtClean="0"/>
              <a:t>MD5</a:t>
            </a:r>
            <a:r>
              <a:rPr lang="zh-CN" altLang="en-US" dirty="0" smtClean="0"/>
              <a:t>加密后的一段字符串，同样的内容，经过加密后，是一样的，就好比我们下载游戏，下载的游戏是否完整都会有个</a:t>
            </a:r>
            <a:r>
              <a:rPr lang="en-US" altLang="zh-CN" dirty="0" smtClean="0"/>
              <a:t>MD5</a:t>
            </a:r>
            <a:r>
              <a:rPr lang="zh-CN" altLang="en-US" dirty="0" smtClean="0"/>
              <a:t>校验，那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能不能做</a:t>
            </a:r>
            <a:r>
              <a:rPr lang="en-US" altLang="zh-CN" dirty="0" smtClean="0"/>
              <a:t>MD5</a:t>
            </a:r>
            <a:r>
              <a:rPr lang="zh-CN" altLang="en-US" dirty="0" smtClean="0"/>
              <a:t>校验呢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8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生成</a:t>
            </a:r>
            <a:r>
              <a:rPr kumimoji="1" lang="en-US" altLang="zh-CN" dirty="0" smtClean="0"/>
              <a:t>MD5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# </a:t>
            </a:r>
            <a:r>
              <a:rPr lang="zh-CN" altLang="en-US" dirty="0"/>
              <a:t>生成</a:t>
            </a:r>
            <a:r>
              <a:rPr lang="en-US" altLang="zh-CN" dirty="0"/>
              <a:t>MD5 </a:t>
            </a: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 err="1" smtClean="0"/>
              <a:t>def</a:t>
            </a:r>
            <a:r>
              <a:rPr lang="en-US" altLang="zh-CN" dirty="0" smtClean="0"/>
              <a:t> </a:t>
            </a:r>
            <a:r>
              <a:rPr lang="en-US" altLang="zh-CN" dirty="0"/>
              <a:t>genearteMD5(</a:t>
            </a:r>
            <a:r>
              <a:rPr lang="en-US" altLang="zh-CN" dirty="0" err="1"/>
              <a:t>str</a:t>
            </a:r>
            <a:r>
              <a:rPr lang="en-US" altLang="zh-CN" dirty="0"/>
              <a:t>):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smtClean="0"/>
              <a:t># </a:t>
            </a:r>
            <a:r>
              <a:rPr lang="zh-CN" altLang="en-US" dirty="0"/>
              <a:t>创建</a:t>
            </a:r>
            <a:r>
              <a:rPr lang="en-US" altLang="zh-CN" dirty="0"/>
              <a:t>md5</a:t>
            </a:r>
            <a:r>
              <a:rPr lang="zh-CN" altLang="en-US" dirty="0"/>
              <a:t>对象</a:t>
            </a:r>
            <a:r>
              <a:rPr lang="en-US" altLang="zh-CN" dirty="0"/>
              <a:t>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smtClean="0"/>
              <a:t>hl </a:t>
            </a:r>
            <a:r>
              <a:rPr lang="en-US" altLang="zh-CN" dirty="0"/>
              <a:t>= hashlib.md5()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err="1" smtClean="0"/>
              <a:t>hl.update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str.encode</a:t>
            </a:r>
            <a:r>
              <a:rPr lang="en-US" altLang="zh-CN" dirty="0" smtClean="0"/>
              <a:t>(encoding=‘utf-8’))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smtClean="0"/>
              <a:t>print(‘MD5</a:t>
            </a:r>
            <a:r>
              <a:rPr lang="zh-CN" altLang="en-US" dirty="0"/>
              <a:t>加密前为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’ </a:t>
            </a:r>
            <a:r>
              <a:rPr lang="en-US" altLang="zh-CN" dirty="0"/>
              <a:t>+ </a:t>
            </a:r>
            <a:r>
              <a:rPr lang="en-US" altLang="zh-CN" dirty="0" err="1"/>
              <a:t>str</a:t>
            </a:r>
            <a:r>
              <a:rPr lang="en-US" altLang="zh-CN" dirty="0"/>
              <a:t>)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smtClean="0"/>
              <a:t>print</a:t>
            </a:r>
            <a:r>
              <a:rPr lang="en-US" altLang="zh-CN" dirty="0"/>
              <a:t>('MD5</a:t>
            </a:r>
            <a:r>
              <a:rPr lang="zh-CN" altLang="en-US" dirty="0"/>
              <a:t>加密后为 ：</a:t>
            </a:r>
            <a:r>
              <a:rPr lang="en-US" altLang="zh-CN" dirty="0"/>
              <a:t>' + </a:t>
            </a:r>
            <a:r>
              <a:rPr lang="en-US" altLang="zh-CN" dirty="0" err="1"/>
              <a:t>hl.hexdigest</a:t>
            </a:r>
            <a:r>
              <a:rPr lang="en-US" altLang="zh-CN" dirty="0"/>
              <a:t>())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41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88" y="771144"/>
            <a:ext cx="2724912" cy="37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52048"/>
            <a:ext cx="7886700" cy="2427522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我要搭我需要从天行数据上把图片下载到我本地，想想看，怎么用所学知识，把数据抓取下来</a:t>
            </a:r>
          </a:p>
          <a:p>
            <a:r>
              <a:rPr kumimoji="1" lang="zh-CN" altLang="en-US" dirty="0"/>
              <a:t>建一个网站，是美女图片的网站，网站有了，但是图片没有，现在天行数据给我提供了数据，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dirty="0" smtClean="0"/>
              <a:t>地址</a:t>
            </a:r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https://www.tianapi.com</a:t>
            </a:r>
            <a:r>
              <a:rPr lang="en-US" altLang="zh-CN" dirty="0" smtClean="0">
                <a:hlinkClick r:id="rId2"/>
              </a:rPr>
              <a:t>/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 smtClean="0"/>
              <a:t>APIKEY=68c42f9baf78d084cfc3cc29f8c4e569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/>
              <a:t>对应</a:t>
            </a:r>
            <a:r>
              <a:rPr lang="en-US" altLang="zh-CN" dirty="0" err="1" smtClean="0"/>
              <a:t>api</a:t>
            </a: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/>
              <a:t>http://</a:t>
            </a:r>
            <a:r>
              <a:rPr lang="en-US" altLang="zh-CN" dirty="0" err="1"/>
              <a:t>api.tianapi.com</a:t>
            </a:r>
            <a:r>
              <a:rPr lang="en-US" altLang="zh-CN" dirty="0"/>
              <a:t>/</a:t>
            </a:r>
            <a:r>
              <a:rPr lang="en-US" altLang="zh-CN" dirty="0" err="1"/>
              <a:t>meinv</a:t>
            </a:r>
            <a:r>
              <a:rPr lang="en-US" altLang="zh-CN" dirty="0"/>
              <a:t>/?key=</a:t>
            </a:r>
            <a:r>
              <a:rPr lang="en-US" altLang="zh-CN" dirty="0" err="1"/>
              <a:t>APIKEY&amp;num</a:t>
            </a:r>
            <a:r>
              <a:rPr lang="en-US" altLang="zh-CN" dirty="0"/>
              <a:t>=10	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80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爬虫应用场景</a:t>
            </a:r>
          </a:p>
          <a:p>
            <a:r>
              <a:rPr kumimoji="1" lang="zh-CN" altLang="en-US" dirty="0" smtClean="0"/>
              <a:t>网络请求</a:t>
            </a:r>
          </a:p>
          <a:p>
            <a:r>
              <a:rPr kumimoji="1" lang="en-US" altLang="zh-CN" dirty="0" smtClean="0"/>
              <a:t>requests</a:t>
            </a:r>
            <a:r>
              <a:rPr kumimoji="1" lang="zh-CN" altLang="en-US" dirty="0" smtClean="0"/>
              <a:t>库使用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7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爬取妹子图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https://www.mzitu.com/tag/youhuo</a:t>
            </a:r>
            <a:r>
              <a:rPr lang="en-US" altLang="zh-CN" dirty="0" smtClean="0">
                <a:hlinkClick r:id="rId2"/>
              </a:rPr>
              <a:t>/</a:t>
            </a:r>
            <a:endParaRPr lang="zh-CN" altLang="en-US" dirty="0" smtClean="0"/>
          </a:p>
          <a:p>
            <a:r>
              <a:rPr kumimoji="1" lang="zh-CN" altLang="en-US" dirty="0" smtClean="0"/>
              <a:t>地址不可访问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1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反扒策略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反扒</a:t>
            </a:r>
          </a:p>
          <a:p>
            <a:r>
              <a:rPr kumimoji="1" lang="zh-CN" altLang="en-US" dirty="0" smtClean="0"/>
              <a:t>地址无法单独访问</a:t>
            </a:r>
          </a:p>
        </p:txBody>
      </p:sp>
    </p:spTree>
    <p:extLst>
      <p:ext uri="{BB962C8B-B14F-4D97-AF65-F5344CB8AC3E}">
        <p14:creationId xmlns:p14="http://schemas.microsoft.com/office/powerpoint/2010/main" val="5349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解决方案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、网页地址添加</a:t>
            </a:r>
            <a:r>
              <a:rPr kumimoji="1" lang="en-US" altLang="zh-CN" dirty="0" smtClean="0"/>
              <a:t>UA</a:t>
            </a:r>
            <a:endParaRPr kumimoji="1" lang="zh-CN" altLang="en-US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、图片地址添加</a:t>
            </a:r>
            <a:r>
              <a:rPr kumimoji="1" lang="en-US" altLang="zh-CN" dirty="0" smtClean="0"/>
              <a:t>UA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、使用</a:t>
            </a:r>
            <a:r>
              <a:rPr kumimoji="1" lang="en-US" altLang="zh-CN" dirty="0" smtClean="0"/>
              <a:t>requests</a:t>
            </a:r>
            <a:r>
              <a:rPr kumimoji="1" lang="zh-CN" altLang="en-US" dirty="0" smtClean="0"/>
              <a:t>爬取数据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、使用</a:t>
            </a:r>
            <a:r>
              <a:rPr kumimoji="1" lang="en-US" altLang="zh-CN" dirty="0" smtClean="0"/>
              <a:t>bs4</a:t>
            </a:r>
            <a:r>
              <a:rPr kumimoji="1" lang="zh-CN" altLang="en-US" dirty="0" smtClean="0"/>
              <a:t>解析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open</a:t>
            </a:r>
            <a:r>
              <a:rPr kumimoji="1" lang="zh-CN" altLang="en-US" dirty="0" smtClean="0"/>
              <a:t>保存数据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29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分析页面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46035" y="1215920"/>
            <a:ext cx="2969315" cy="3264410"/>
          </a:xfrm>
        </p:spPr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中有所有组图的列表</a:t>
            </a:r>
          </a:p>
          <a:p>
            <a:r>
              <a:rPr kumimoji="1" lang="zh-CN" altLang="en-US" dirty="0" smtClean="0"/>
              <a:t>只要分析这个页面，即可获得所有内容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130452"/>
            <a:ext cx="4742078" cy="329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添加头文件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25557" y="1268369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/>
              <a:t>requests</a:t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from </a:t>
            </a:r>
            <a:r>
              <a:rPr lang="en-US" altLang="zh-CN" dirty="0"/>
              <a:t>bs4 </a:t>
            </a:r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 err="1"/>
              <a:t>BeautifulSoup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 err="1"/>
              <a:t>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添加请求头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49" y="1344179"/>
            <a:ext cx="7203385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 err="1"/>
              <a:t>all_url</a:t>
            </a:r>
            <a:r>
              <a:rPr lang="mr-IN" altLang="zh-CN" dirty="0"/>
              <a:t> = 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http</a:t>
            </a:r>
            <a:r>
              <a:rPr lang="mr-IN" altLang="zh-CN" dirty="0">
                <a:solidFill>
                  <a:srgbClr val="6A8759"/>
                </a:solidFill>
              </a:rPr>
              <a:t>://</a:t>
            </a:r>
            <a:r>
              <a:rPr lang="mr-IN" altLang="zh-CN" dirty="0" err="1">
                <a:solidFill>
                  <a:srgbClr val="6A8759"/>
                </a:solidFill>
              </a:rPr>
              <a:t>www.mzitu.com</a:t>
            </a:r>
            <a:r>
              <a:rPr lang="mr-IN" altLang="zh-CN" dirty="0">
                <a:solidFill>
                  <a:srgbClr val="6A8759"/>
                </a:solidFill>
              </a:rPr>
              <a:t>/</a:t>
            </a:r>
            <a:r>
              <a:rPr lang="mr-IN" altLang="zh-CN" dirty="0" err="1">
                <a:solidFill>
                  <a:srgbClr val="6A8759"/>
                </a:solidFill>
              </a:rPr>
              <a:t>all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br>
              <a:rPr lang="mr-IN" altLang="zh-CN" dirty="0">
                <a:solidFill>
                  <a:srgbClr val="6A8759"/>
                </a:solidFill>
              </a:rPr>
            </a:br>
            <a:r>
              <a:rPr lang="mr-IN" altLang="zh-CN" dirty="0">
                <a:solidFill>
                  <a:srgbClr val="6A8759"/>
                </a:solidFill>
              </a:rPr>
              <a:t/>
            </a:r>
            <a:br>
              <a:rPr lang="mr-IN" altLang="zh-CN" dirty="0">
                <a:solidFill>
                  <a:srgbClr val="6A8759"/>
                </a:solidFill>
              </a:rPr>
            </a:b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mr-IN" altLang="zh-CN" dirty="0" err="1">
                <a:solidFill>
                  <a:srgbClr val="808080"/>
                </a:solidFill>
              </a:rPr>
              <a:t>http</a:t>
            </a:r>
            <a:r>
              <a:rPr lang="zh-CN" altLang="mr-IN" dirty="0">
                <a:solidFill>
                  <a:srgbClr val="808080"/>
                </a:solidFill>
              </a:rPr>
              <a:t>请求头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mr-IN" altLang="zh-CN" dirty="0" err="1"/>
              <a:t>Hostreferer</a:t>
            </a:r>
            <a:r>
              <a:rPr lang="mr-IN" altLang="zh-CN" dirty="0"/>
              <a:t> = {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User-Agent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Mozilla</a:t>
            </a:r>
            <a:r>
              <a:rPr lang="mr-IN" altLang="zh-CN" dirty="0">
                <a:solidFill>
                  <a:srgbClr val="6A8759"/>
                </a:solidFill>
              </a:rPr>
              <a:t>/4.0 (</a:t>
            </a:r>
            <a:r>
              <a:rPr lang="mr-IN" altLang="zh-CN" dirty="0" err="1">
                <a:solidFill>
                  <a:srgbClr val="6A8759"/>
                </a:solidFill>
              </a:rPr>
              <a:t>compatible</a:t>
            </a:r>
            <a:r>
              <a:rPr lang="mr-IN" altLang="zh-CN" dirty="0">
                <a:solidFill>
                  <a:srgbClr val="6A8759"/>
                </a:solidFill>
              </a:rPr>
              <a:t>; MSIE 6.0; Windows NT 5.1)'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br>
              <a:rPr lang="mr-IN" altLang="zh-CN" dirty="0">
                <a:solidFill>
                  <a:srgbClr val="CC7832"/>
                </a:solidFill>
              </a:rPr>
            </a:br>
            <a:r>
              <a:rPr lang="mr-IN" altLang="zh-CN" dirty="0">
                <a:solidFill>
                  <a:srgbClr val="CC7832"/>
                </a:solidFill>
              </a:rPr>
              <a:t>    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Referer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http</a:t>
            </a:r>
            <a:r>
              <a:rPr lang="mr-IN" altLang="zh-CN" dirty="0">
                <a:solidFill>
                  <a:srgbClr val="6A8759"/>
                </a:solidFill>
              </a:rPr>
              <a:t>://</a:t>
            </a:r>
            <a:r>
              <a:rPr lang="mr-IN" altLang="zh-CN" dirty="0" err="1">
                <a:solidFill>
                  <a:srgbClr val="6A8759"/>
                </a:solidFill>
              </a:rPr>
              <a:t>www.mzitu.com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br>
              <a:rPr lang="mr-IN" altLang="zh-CN" dirty="0">
                <a:solidFill>
                  <a:srgbClr val="6A8759"/>
                </a:solidFill>
              </a:rPr>
            </a:br>
            <a:r>
              <a:rPr lang="mr-IN" altLang="zh-CN" dirty="0">
                <a:solidFill>
                  <a:srgbClr val="6A8759"/>
                </a:solidFill>
              </a:rPr>
              <a:t>               </a:t>
            </a:r>
            <a:r>
              <a:rPr lang="mr-IN" altLang="zh-CN" dirty="0"/>
              <a:t>}</a:t>
            </a:r>
            <a:br>
              <a:rPr lang="mr-IN" altLang="zh-CN" dirty="0"/>
            </a:br>
            <a:r>
              <a:rPr lang="mr-IN" altLang="zh-CN" dirty="0" err="1"/>
              <a:t>Picreferer</a:t>
            </a:r>
            <a:r>
              <a:rPr lang="mr-IN" altLang="zh-CN" dirty="0"/>
              <a:t> = {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User-Agent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Mozilla</a:t>
            </a:r>
            <a:r>
              <a:rPr lang="mr-IN" altLang="zh-CN" dirty="0">
                <a:solidFill>
                  <a:srgbClr val="6A8759"/>
                </a:solidFill>
              </a:rPr>
              <a:t>/4.0 (</a:t>
            </a:r>
            <a:r>
              <a:rPr lang="mr-IN" altLang="zh-CN" dirty="0" err="1">
                <a:solidFill>
                  <a:srgbClr val="6A8759"/>
                </a:solidFill>
              </a:rPr>
              <a:t>compatible</a:t>
            </a:r>
            <a:r>
              <a:rPr lang="mr-IN" altLang="zh-CN" dirty="0">
                <a:solidFill>
                  <a:srgbClr val="6A8759"/>
                </a:solidFill>
              </a:rPr>
              <a:t>; MSIE 6.0; Windows NT 5.1)'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br>
              <a:rPr lang="mr-IN" altLang="zh-CN" dirty="0">
                <a:solidFill>
                  <a:srgbClr val="CC7832"/>
                </a:solidFill>
              </a:rPr>
            </a:br>
            <a:r>
              <a:rPr lang="mr-IN" altLang="zh-CN" dirty="0">
                <a:solidFill>
                  <a:srgbClr val="CC7832"/>
                </a:solidFill>
              </a:rPr>
              <a:t>    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Referer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http</a:t>
            </a:r>
            <a:r>
              <a:rPr lang="mr-IN" altLang="zh-CN" dirty="0">
                <a:solidFill>
                  <a:srgbClr val="6A8759"/>
                </a:solidFill>
              </a:rPr>
              <a:t>://</a:t>
            </a:r>
            <a:r>
              <a:rPr lang="mr-IN" altLang="zh-CN" dirty="0" err="1">
                <a:solidFill>
                  <a:srgbClr val="6A8759"/>
                </a:solidFill>
              </a:rPr>
              <a:t>i.meizitu.net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br>
              <a:rPr lang="mr-IN" altLang="zh-CN" dirty="0">
                <a:solidFill>
                  <a:srgbClr val="6A8759"/>
                </a:solidFill>
              </a:rPr>
            </a:br>
            <a:r>
              <a:rPr lang="mr-IN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65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抓取数据，获得日期分类组图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8650" y="1268369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/>
              <a:t>start_html</a:t>
            </a:r>
            <a:r>
              <a:rPr lang="en-US" altLang="zh-CN" dirty="0"/>
              <a:t> = </a:t>
            </a:r>
            <a:r>
              <a:rPr lang="en-US" altLang="zh-CN" dirty="0" err="1"/>
              <a:t>requests.get</a:t>
            </a:r>
            <a:r>
              <a:rPr lang="en-US" altLang="zh-CN" dirty="0"/>
              <a:t>(</a:t>
            </a:r>
            <a:r>
              <a:rPr lang="en-US" altLang="zh-CN" dirty="0" err="1"/>
              <a:t>all_url</a:t>
            </a:r>
            <a:r>
              <a:rPr lang="en-US" altLang="zh-CN" dirty="0" err="1">
                <a:solidFill>
                  <a:srgbClr val="CC7832"/>
                </a:solidFill>
              </a:rPr>
              <a:t>,</a:t>
            </a:r>
            <a:r>
              <a:rPr lang="en-US" altLang="zh-CN" dirty="0" err="1">
                <a:solidFill>
                  <a:srgbClr val="AA4926"/>
                </a:solidFill>
              </a:rPr>
              <a:t>headers</a:t>
            </a:r>
            <a:r>
              <a:rPr lang="en-US" altLang="zh-CN" dirty="0">
                <a:solidFill>
                  <a:srgbClr val="AA4926"/>
                </a:solidFill>
              </a:rPr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Hostreferer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>
                <a:solidFill>
                  <a:srgbClr val="808080"/>
                </a:solidFill>
              </a:rPr>
              <a:t>#</a:t>
            </a:r>
            <a:r>
              <a:rPr lang="zh-CN" altLang="en-US" dirty="0">
                <a:solidFill>
                  <a:srgbClr val="808080"/>
                </a:solidFill>
              </a:rPr>
              <a:t>保存地址</a:t>
            </a:r>
            <a:br>
              <a:rPr lang="zh-CN" altLang="en-US" dirty="0">
                <a:solidFill>
                  <a:srgbClr val="808080"/>
                </a:solidFill>
              </a:rPr>
            </a:br>
            <a:r>
              <a:rPr lang="en-US" altLang="zh-CN" dirty="0"/>
              <a:t>path = </a:t>
            </a:r>
            <a:r>
              <a:rPr lang="en-US" altLang="zh-CN" dirty="0">
                <a:solidFill>
                  <a:srgbClr val="6A8759"/>
                </a:solidFill>
              </a:rPr>
              <a:t>''</a:t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dirty="0">
                <a:solidFill>
                  <a:srgbClr val="6A8759"/>
                </a:solidFill>
              </a:rPr>
              <a:t/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dirty="0">
                <a:solidFill>
                  <a:srgbClr val="808080"/>
                </a:solidFill>
              </a:rPr>
              <a:t>#</a:t>
            </a:r>
            <a:r>
              <a:rPr lang="zh-CN" altLang="en-US" dirty="0">
                <a:solidFill>
                  <a:srgbClr val="808080"/>
                </a:solidFill>
              </a:rPr>
              <a:t>找寻最大页数</a:t>
            </a:r>
            <a:br>
              <a:rPr lang="zh-CN" altLang="en-US" dirty="0">
                <a:solidFill>
                  <a:srgbClr val="808080"/>
                </a:solidFill>
              </a:rPr>
            </a:br>
            <a:r>
              <a:rPr lang="en-US" altLang="zh-CN" dirty="0"/>
              <a:t>soup = </a:t>
            </a:r>
            <a:r>
              <a:rPr lang="en-US" altLang="zh-CN" dirty="0" err="1"/>
              <a:t>BeautifulSoup</a:t>
            </a:r>
            <a:r>
              <a:rPr lang="en-US" altLang="zh-CN" dirty="0"/>
              <a:t>(start_html.text</a:t>
            </a:r>
            <a:r>
              <a:rPr lang="en-US" altLang="zh-CN" dirty="0">
                <a:solidFill>
                  <a:srgbClr val="CC7832"/>
                </a:solidFill>
              </a:rPr>
              <a:t>,</a:t>
            </a:r>
            <a:r>
              <a:rPr lang="en-US" altLang="zh-CN" dirty="0">
                <a:solidFill>
                  <a:srgbClr val="6A8759"/>
                </a:solidFill>
              </a:rPr>
              <a:t>"</a:t>
            </a:r>
            <a:r>
              <a:rPr lang="en-US" altLang="zh-CN" dirty="0" err="1">
                <a:solidFill>
                  <a:srgbClr val="6A8759"/>
                </a:solidFill>
              </a:rPr>
              <a:t>html.parser</a:t>
            </a:r>
            <a:r>
              <a:rPr lang="en-US" altLang="zh-CN" dirty="0">
                <a:solidFill>
                  <a:srgbClr val="6A8759"/>
                </a:solidFill>
              </a:rPr>
              <a:t>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/>
              <a:t>peles</a:t>
            </a:r>
            <a:r>
              <a:rPr lang="en-US" altLang="zh-CN" dirty="0"/>
              <a:t> = </a:t>
            </a:r>
            <a:r>
              <a:rPr lang="en-US" altLang="zh-CN" dirty="0" err="1"/>
              <a:t>soup.find_all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'</a:t>
            </a:r>
            <a:r>
              <a:rPr lang="en-US" altLang="zh-CN" dirty="0" err="1">
                <a:solidFill>
                  <a:srgbClr val="6A8759"/>
                </a:solidFill>
              </a:rPr>
              <a:t>p'</a:t>
            </a:r>
            <a:r>
              <a:rPr lang="en-US" altLang="zh-CN" dirty="0" err="1">
                <a:solidFill>
                  <a:srgbClr val="CC7832"/>
                </a:solidFill>
              </a:rPr>
              <a:t>,</a:t>
            </a:r>
            <a:r>
              <a:rPr lang="en-US" altLang="zh-CN" dirty="0" err="1">
                <a:solidFill>
                  <a:srgbClr val="AA4926"/>
                </a:solidFill>
              </a:rPr>
              <a:t>class</a:t>
            </a:r>
            <a:r>
              <a:rPr lang="en-US" altLang="zh-CN" dirty="0">
                <a:solidFill>
                  <a:srgbClr val="AA4926"/>
                </a:solidFill>
              </a:rPr>
              <a:t>_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6A8759"/>
                </a:solidFill>
              </a:rPr>
              <a:t>'</a:t>
            </a:r>
            <a:r>
              <a:rPr lang="en-US" altLang="zh-CN" dirty="0" err="1">
                <a:solidFill>
                  <a:srgbClr val="6A8759"/>
                </a:solidFill>
              </a:rPr>
              <a:t>url</a:t>
            </a:r>
            <a:r>
              <a:rPr lang="en-US" altLang="zh-CN" dirty="0">
                <a:solidFill>
                  <a:srgbClr val="6A8759"/>
                </a:solidFill>
              </a:rPr>
              <a:t>'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提取组图数据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268369"/>
            <a:ext cx="4572000" cy="27930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 err="1">
                <a:solidFill>
                  <a:srgbClr val="CC7832"/>
                </a:solidFill>
              </a:rPr>
              <a:t>for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n</a:t>
            </a:r>
            <a:r>
              <a:rPr lang="mr-IN" altLang="zh-CN" dirty="0"/>
              <a:t> </a:t>
            </a:r>
            <a:r>
              <a:rPr lang="mr-IN" altLang="zh-CN" dirty="0" err="1">
                <a:solidFill>
                  <a:srgbClr val="CC7832"/>
                </a:solidFill>
              </a:rPr>
              <a:t>in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peles</a:t>
            </a:r>
            <a:r>
              <a:rPr lang="mr-IN" altLang="zh-CN" dirty="0"/>
              <a:t>: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aeles</a:t>
            </a:r>
            <a:r>
              <a:rPr lang="mr-IN" altLang="zh-CN" dirty="0"/>
              <a:t>=</a:t>
            </a:r>
            <a:r>
              <a:rPr lang="mr-IN" altLang="zh-CN" dirty="0" err="1"/>
              <a:t>n.find_all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a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>
                <a:solidFill>
                  <a:srgbClr val="CC7832"/>
                </a:solidFill>
              </a:rPr>
              <a:t>for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a</a:t>
            </a:r>
            <a:r>
              <a:rPr lang="mr-IN" altLang="zh-CN" dirty="0"/>
              <a:t> </a:t>
            </a:r>
            <a:r>
              <a:rPr lang="mr-IN" altLang="zh-CN" dirty="0" err="1">
                <a:solidFill>
                  <a:srgbClr val="CC7832"/>
                </a:solidFill>
              </a:rPr>
              <a:t>in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aeles</a:t>
            </a:r>
            <a:r>
              <a:rPr lang="mr-IN" altLang="zh-CN" dirty="0"/>
              <a:t>:</a:t>
            </a:r>
            <a:br>
              <a:rPr lang="mr-IN" altLang="zh-CN" dirty="0"/>
            </a:br>
            <a:r>
              <a:rPr lang="mr-IN" altLang="zh-CN" dirty="0"/>
              <a:t>        </a:t>
            </a:r>
            <a:r>
              <a:rPr lang="mr-IN" altLang="zh-CN" dirty="0" err="1"/>
              <a:t>title</a:t>
            </a:r>
            <a:r>
              <a:rPr lang="mr-IN" altLang="zh-CN" dirty="0"/>
              <a:t> = </a:t>
            </a:r>
            <a:r>
              <a:rPr lang="mr-IN" altLang="zh-CN" dirty="0" err="1"/>
              <a:t>a.get_text</a:t>
            </a:r>
            <a:r>
              <a:rPr lang="mr-IN" altLang="zh-CN" dirty="0"/>
              <a:t>() </a:t>
            </a: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zh-CN" altLang="mr-IN" dirty="0">
                <a:solidFill>
                  <a:srgbClr val="808080"/>
                </a:solidFill>
              </a:rPr>
              <a:t>提取文本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zh-CN" altLang="mr-IN" dirty="0">
                <a:solidFill>
                  <a:srgbClr val="808080"/>
                </a:solidFill>
              </a:rPr>
              <a:t>        </a:t>
            </a:r>
            <a:r>
              <a:rPr lang="mr-IN" altLang="zh-CN" dirty="0" err="1">
                <a:solidFill>
                  <a:srgbClr val="CC7832"/>
                </a:solidFill>
              </a:rPr>
              <a:t>if</a:t>
            </a:r>
            <a:r>
              <a:rPr lang="mr-IN" altLang="zh-CN" dirty="0"/>
              <a:t>(</a:t>
            </a:r>
            <a:r>
              <a:rPr lang="mr-IN" altLang="zh-CN" dirty="0" err="1"/>
              <a:t>title</a:t>
            </a:r>
            <a:r>
              <a:rPr lang="mr-IN" altLang="zh-CN" dirty="0"/>
              <a:t> != </a:t>
            </a:r>
            <a:r>
              <a:rPr lang="mr-IN" altLang="zh-CN" dirty="0">
                <a:solidFill>
                  <a:srgbClr val="6A8759"/>
                </a:solidFill>
              </a:rPr>
              <a:t>''</a:t>
            </a:r>
            <a:r>
              <a:rPr lang="mr-IN" altLang="zh-CN" dirty="0"/>
              <a:t>):</a:t>
            </a:r>
            <a:br>
              <a:rPr lang="mr-IN" altLang="zh-CN" dirty="0"/>
            </a:br>
            <a:r>
              <a:rPr lang="mr-IN" altLang="zh-CN" dirty="0"/>
              <a:t>            </a:t>
            </a:r>
            <a:r>
              <a:rPr lang="mr-IN" altLang="zh-CN" dirty="0" err="1">
                <a:solidFill>
                  <a:srgbClr val="8888C6"/>
                </a:solidFill>
              </a:rPr>
              <a:t>print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zh-CN" altLang="mr-IN" dirty="0">
                <a:solidFill>
                  <a:srgbClr val="6A8759"/>
                </a:solidFill>
              </a:rPr>
              <a:t>准备扒取：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/>
              <a:t>+</a:t>
            </a:r>
            <a:r>
              <a:rPr lang="mr-IN" altLang="zh-CN" dirty="0" err="1"/>
              <a:t>title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        </a:t>
            </a:r>
            <a:r>
              <a:rPr lang="mr-IN" altLang="zh-CN" dirty="0" err="1">
                <a:solidFill>
                  <a:srgbClr val="CC7832"/>
                </a:solidFill>
              </a:rPr>
              <a:t>if</a:t>
            </a:r>
            <a:r>
              <a:rPr lang="mr-IN" altLang="zh-CN" dirty="0"/>
              <a:t>(</a:t>
            </a:r>
            <a:r>
              <a:rPr lang="mr-IN" altLang="zh-CN" dirty="0" err="1"/>
              <a:t>os.path.exists</a:t>
            </a:r>
            <a:r>
              <a:rPr lang="mr-IN" altLang="zh-CN" dirty="0"/>
              <a:t>(</a:t>
            </a:r>
            <a:r>
              <a:rPr lang="mr-IN" altLang="zh-CN" dirty="0" err="1"/>
              <a:t>path+title.strip</a:t>
            </a:r>
            <a:r>
              <a:rPr lang="mr-IN" altLang="zh-CN" dirty="0"/>
              <a:t>().</a:t>
            </a:r>
            <a:r>
              <a:rPr lang="mr-IN" altLang="zh-CN" dirty="0" err="1"/>
              <a:t>replace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'?'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6A8759"/>
                </a:solidFill>
              </a:rPr>
              <a:t>''</a:t>
            </a:r>
            <a:r>
              <a:rPr lang="mr-IN" altLang="zh-CN" dirty="0"/>
              <a:t>))):</a:t>
            </a:r>
            <a:br>
              <a:rPr lang="mr-IN" altLang="zh-CN" dirty="0"/>
            </a:br>
            <a:r>
              <a:rPr lang="mr-IN" altLang="zh-CN" dirty="0"/>
              <a:t>                    </a:t>
            </a: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mr-IN" altLang="zh-CN" dirty="0" err="1">
                <a:solidFill>
                  <a:srgbClr val="808080"/>
                </a:solidFill>
              </a:rPr>
              <a:t>print</a:t>
            </a:r>
            <a:r>
              <a:rPr lang="mr-IN" altLang="zh-CN" dirty="0">
                <a:solidFill>
                  <a:srgbClr val="808080"/>
                </a:solidFill>
              </a:rPr>
              <a:t>('</a:t>
            </a:r>
            <a:r>
              <a:rPr lang="zh-CN" altLang="mr-IN" dirty="0">
                <a:solidFill>
                  <a:srgbClr val="808080"/>
                </a:solidFill>
              </a:rPr>
              <a:t>目录已存在</a:t>
            </a:r>
            <a:r>
              <a:rPr lang="mr-IN" altLang="zh-CN" dirty="0">
                <a:solidFill>
                  <a:srgbClr val="808080"/>
                </a:solidFill>
              </a:rPr>
              <a:t>')</a:t>
            </a:r>
            <a:br>
              <a:rPr lang="mr-IN" altLang="zh-CN" dirty="0">
                <a:solidFill>
                  <a:srgbClr val="808080"/>
                </a:solidFill>
              </a:rPr>
            </a:br>
            <a:r>
              <a:rPr lang="mr-IN" altLang="zh-CN" dirty="0">
                <a:solidFill>
                  <a:srgbClr val="808080"/>
                </a:solidFill>
              </a:rPr>
              <a:t>                    </a:t>
            </a:r>
            <a:r>
              <a:rPr lang="mr-IN" altLang="zh-CN" dirty="0" err="1"/>
              <a:t>flag</a:t>
            </a:r>
            <a:r>
              <a:rPr lang="mr-IN" altLang="zh-CN" dirty="0"/>
              <a:t>=</a:t>
            </a:r>
            <a:r>
              <a:rPr lang="mr-IN" altLang="zh-CN" dirty="0">
                <a:solidFill>
                  <a:srgbClr val="6897BB"/>
                </a:solidFill>
              </a:rPr>
              <a:t>1</a:t>
            </a:r>
            <a:br>
              <a:rPr lang="mr-IN" altLang="zh-CN" dirty="0">
                <a:solidFill>
                  <a:srgbClr val="6897BB"/>
                </a:solidFill>
              </a:rPr>
            </a:br>
            <a:r>
              <a:rPr lang="mr-IN" altLang="zh-CN" dirty="0">
                <a:solidFill>
                  <a:srgbClr val="6897BB"/>
                </a:solidFill>
              </a:rPr>
              <a:t>            </a:t>
            </a:r>
            <a:r>
              <a:rPr lang="mr-IN" altLang="zh-CN" dirty="0" err="1">
                <a:solidFill>
                  <a:srgbClr val="CC7832"/>
                </a:solidFill>
              </a:rPr>
              <a:t>else</a:t>
            </a:r>
            <a:r>
              <a:rPr lang="mr-IN" altLang="zh-CN" dirty="0"/>
              <a:t>:</a:t>
            </a:r>
            <a:br>
              <a:rPr lang="mr-IN" altLang="zh-CN" dirty="0"/>
            </a:br>
            <a:r>
              <a:rPr lang="mr-IN" altLang="zh-CN" dirty="0"/>
              <a:t>                </a:t>
            </a:r>
            <a:r>
              <a:rPr lang="mr-IN" altLang="zh-CN" dirty="0" err="1"/>
              <a:t>os.makedirs</a:t>
            </a:r>
            <a:r>
              <a:rPr lang="mr-IN" altLang="zh-CN" dirty="0"/>
              <a:t>(</a:t>
            </a:r>
            <a:r>
              <a:rPr lang="mr-IN" altLang="zh-CN" dirty="0" err="1"/>
              <a:t>path+title.strip</a:t>
            </a:r>
            <a:r>
              <a:rPr lang="mr-IN" altLang="zh-CN" dirty="0"/>
              <a:t>().</a:t>
            </a:r>
            <a:r>
              <a:rPr lang="mr-IN" altLang="zh-CN" dirty="0" err="1"/>
              <a:t>replace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'?'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6A8759"/>
                </a:solidFill>
              </a:rPr>
              <a:t>''</a:t>
            </a:r>
            <a:r>
              <a:rPr lang="mr-IN" altLang="zh-CN" dirty="0"/>
              <a:t>))</a:t>
            </a:r>
            <a:br>
              <a:rPr lang="mr-IN" altLang="zh-CN" dirty="0"/>
            </a:br>
            <a:r>
              <a:rPr lang="mr-IN" altLang="zh-CN" dirty="0"/>
              <a:t>                </a:t>
            </a:r>
            <a:r>
              <a:rPr lang="mr-IN" altLang="zh-CN" dirty="0" err="1"/>
              <a:t>flag</a:t>
            </a:r>
            <a:r>
              <a:rPr lang="mr-IN" altLang="zh-CN" dirty="0"/>
              <a:t>=</a:t>
            </a:r>
            <a:r>
              <a:rPr lang="mr-IN" altLang="zh-CN" dirty="0">
                <a:solidFill>
                  <a:srgbClr val="6897BB"/>
                </a:solidFill>
              </a:rPr>
              <a:t>0</a:t>
            </a:r>
            <a:br>
              <a:rPr lang="mr-IN" altLang="zh-CN" dirty="0">
                <a:solidFill>
                  <a:srgbClr val="6897BB"/>
                </a:solidFill>
              </a:rPr>
            </a:br>
            <a:r>
              <a:rPr lang="mr-IN" altLang="zh-CN" dirty="0">
                <a:solidFill>
                  <a:srgbClr val="6897BB"/>
                </a:solidFill>
              </a:rPr>
              <a:t>            </a:t>
            </a:r>
            <a:r>
              <a:rPr lang="mr-IN" altLang="zh-CN" dirty="0" err="1"/>
              <a:t>href</a:t>
            </a:r>
            <a:r>
              <a:rPr lang="mr-IN" altLang="zh-CN" dirty="0"/>
              <a:t> = </a:t>
            </a:r>
            <a:r>
              <a:rPr lang="mr-IN" altLang="zh-CN" dirty="0" err="1"/>
              <a:t>a</a:t>
            </a:r>
            <a:r>
              <a:rPr lang="mr-IN" altLang="zh-CN" dirty="0"/>
              <a:t>[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href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8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请求组图数据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获得最大页数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268369"/>
            <a:ext cx="4572000" cy="19620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 err="1"/>
              <a:t>html</a:t>
            </a:r>
            <a:r>
              <a:rPr lang="mr-IN" altLang="zh-CN" dirty="0"/>
              <a:t> = </a:t>
            </a:r>
            <a:r>
              <a:rPr lang="mr-IN" altLang="zh-CN" dirty="0" err="1"/>
              <a:t>requests.get</a:t>
            </a:r>
            <a:r>
              <a:rPr lang="mr-IN" altLang="zh-CN" dirty="0"/>
              <a:t>(</a:t>
            </a:r>
            <a:r>
              <a:rPr lang="mr-IN" altLang="zh-CN" dirty="0" err="1"/>
              <a:t>href</a:t>
            </a:r>
            <a:r>
              <a:rPr lang="mr-IN" altLang="zh-CN" dirty="0" err="1">
                <a:solidFill>
                  <a:srgbClr val="CC7832"/>
                </a:solidFill>
              </a:rPr>
              <a:t>,</a:t>
            </a:r>
            <a:r>
              <a:rPr lang="mr-IN" altLang="zh-CN" dirty="0" err="1">
                <a:solidFill>
                  <a:srgbClr val="AA4926"/>
                </a:solidFill>
              </a:rPr>
              <a:t>headers</a:t>
            </a:r>
            <a:r>
              <a:rPr lang="mr-IN" altLang="zh-CN" dirty="0">
                <a:solidFill>
                  <a:srgbClr val="AA4926"/>
                </a:solidFill>
              </a:rPr>
              <a:t> </a:t>
            </a:r>
            <a:r>
              <a:rPr lang="mr-IN" altLang="zh-CN" dirty="0"/>
              <a:t>= </a:t>
            </a:r>
            <a:r>
              <a:rPr lang="mr-IN" altLang="zh-CN" dirty="0" err="1"/>
              <a:t>Hostreferer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 err="1"/>
              <a:t>mess</a:t>
            </a:r>
            <a:r>
              <a:rPr lang="mr-IN" altLang="zh-CN" dirty="0"/>
              <a:t> = </a:t>
            </a:r>
            <a:r>
              <a:rPr lang="mr-IN" altLang="zh-CN" dirty="0" err="1"/>
              <a:t>BeautifulSoup</a:t>
            </a:r>
            <a:r>
              <a:rPr lang="mr-IN" altLang="zh-CN" dirty="0"/>
              <a:t>(html.</a:t>
            </a:r>
            <a:r>
              <a:rPr lang="mr-IN" altLang="zh-CN" dirty="0" err="1"/>
              <a:t>text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 err="1">
                <a:solidFill>
                  <a:srgbClr val="6A8759"/>
                </a:solidFill>
              </a:rPr>
              <a:t>html.parser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 err="1">
                <a:solidFill>
                  <a:srgbClr val="CC7832"/>
                </a:solidFill>
              </a:rPr>
              <a:t>try</a:t>
            </a:r>
            <a:r>
              <a:rPr lang="mr-IN" altLang="zh-CN" dirty="0"/>
              <a:t>: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pic_max</a:t>
            </a:r>
            <a:r>
              <a:rPr lang="mr-IN" altLang="zh-CN" dirty="0"/>
              <a:t>=</a:t>
            </a:r>
            <a:r>
              <a:rPr lang="mr-IN" altLang="zh-CN" dirty="0" err="1"/>
              <a:t>mess.find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div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 err="1">
                <a:solidFill>
                  <a:srgbClr val="AA4926"/>
                </a:solidFill>
              </a:rPr>
              <a:t>class</a:t>
            </a:r>
            <a:r>
              <a:rPr lang="mr-IN" altLang="zh-CN" dirty="0">
                <a:solidFill>
                  <a:srgbClr val="AA4926"/>
                </a:solidFill>
              </a:rPr>
              <a:t>_</a:t>
            </a:r>
            <a:r>
              <a:rPr lang="mr-IN" altLang="zh-CN" dirty="0"/>
              <a:t>=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pagenavi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).</a:t>
            </a:r>
            <a:r>
              <a:rPr lang="mr-IN" altLang="zh-CN" dirty="0" err="1"/>
              <a:t>find_all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span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)[-</a:t>
            </a:r>
            <a:r>
              <a:rPr lang="mr-IN" altLang="zh-CN" dirty="0">
                <a:solidFill>
                  <a:srgbClr val="6897BB"/>
                </a:solidFill>
              </a:rPr>
              <a:t>2</a:t>
            </a:r>
            <a:r>
              <a:rPr lang="mr-IN" altLang="zh-CN" dirty="0"/>
              <a:t>]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>
                <a:solidFill>
                  <a:srgbClr val="8888C6"/>
                </a:solidFill>
              </a:rPr>
              <a:t>print</a:t>
            </a:r>
            <a:r>
              <a:rPr lang="mr-IN" altLang="zh-CN" dirty="0"/>
              <a:t>(</a:t>
            </a:r>
            <a:r>
              <a:rPr lang="mr-IN" altLang="zh-CN" dirty="0" err="1"/>
              <a:t>pic_max.text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pic_max</a:t>
            </a:r>
            <a:r>
              <a:rPr lang="mr-IN" altLang="zh-CN" dirty="0"/>
              <a:t> = </a:t>
            </a:r>
            <a:r>
              <a:rPr lang="mr-IN" altLang="zh-CN" dirty="0" err="1"/>
              <a:t>pic_max.text</a:t>
            </a:r>
            <a:r>
              <a:rPr lang="mr-IN" altLang="zh-CN" dirty="0"/>
              <a:t> </a:t>
            </a: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zh-CN" altLang="mr-IN" dirty="0">
                <a:solidFill>
                  <a:srgbClr val="808080"/>
                </a:solidFill>
              </a:rPr>
              <a:t>最大页数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mr-IN" altLang="zh-CN" dirty="0" err="1">
                <a:solidFill>
                  <a:srgbClr val="CC7832"/>
                </a:solidFill>
              </a:rPr>
              <a:t>except</a:t>
            </a:r>
            <a:r>
              <a:rPr lang="mr-IN" altLang="zh-CN" dirty="0"/>
              <a:t>: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>
                <a:solidFill>
                  <a:srgbClr val="CC7832"/>
                </a:solidFill>
              </a:rPr>
              <a:t>continue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01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为什么要学习网络编程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因为要学爬虫，抓取别人数据</a:t>
            </a:r>
          </a:p>
          <a:p>
            <a:r>
              <a:rPr kumimoji="1" lang="zh-CN" altLang="en-US" dirty="0" smtClean="0"/>
              <a:t>为什么要抓别人数据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06887" y="3389243"/>
            <a:ext cx="19848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赚钱呗，</a:t>
            </a:r>
            <a:r>
              <a:rPr kumimoji="1" lang="zh-CN" altLang="en-US" smtClean="0"/>
              <a:t>不赚钱瞎学啥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97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保存图片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5800" y="1043609"/>
            <a:ext cx="61225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 err="1">
                <a:solidFill>
                  <a:srgbClr val="CC7832"/>
                </a:solidFill>
              </a:rPr>
              <a:t>if</a:t>
            </a:r>
            <a:r>
              <a:rPr lang="mr-IN" altLang="zh-CN" dirty="0"/>
              <a:t>(</a:t>
            </a:r>
            <a:r>
              <a:rPr lang="mr-IN" altLang="zh-CN" dirty="0" err="1"/>
              <a:t>flag</a:t>
            </a:r>
            <a:r>
              <a:rPr lang="mr-IN" altLang="zh-CN" dirty="0"/>
              <a:t> == </a:t>
            </a:r>
            <a:r>
              <a:rPr lang="mr-IN" altLang="zh-CN" dirty="0">
                <a:solidFill>
                  <a:srgbClr val="6897BB"/>
                </a:solidFill>
              </a:rPr>
              <a:t>1 </a:t>
            </a:r>
            <a:r>
              <a:rPr lang="mr-IN" altLang="zh-CN" dirty="0" err="1">
                <a:solidFill>
                  <a:srgbClr val="CC7832"/>
                </a:solidFill>
              </a:rPr>
              <a:t>and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>
                <a:solidFill>
                  <a:srgbClr val="8888C6"/>
                </a:solidFill>
              </a:rPr>
              <a:t>len</a:t>
            </a:r>
            <a:r>
              <a:rPr lang="mr-IN" altLang="zh-CN" dirty="0"/>
              <a:t>(</a:t>
            </a:r>
            <a:r>
              <a:rPr lang="mr-IN" altLang="zh-CN" dirty="0" err="1"/>
              <a:t>os.listdir</a:t>
            </a:r>
            <a:r>
              <a:rPr lang="mr-IN" altLang="zh-CN" dirty="0"/>
              <a:t>(</a:t>
            </a:r>
            <a:r>
              <a:rPr lang="mr-IN" altLang="zh-CN" dirty="0" err="1"/>
              <a:t>path</a:t>
            </a:r>
            <a:r>
              <a:rPr lang="mr-IN" altLang="zh-CN" dirty="0"/>
              <a:t> + </a:t>
            </a:r>
            <a:r>
              <a:rPr lang="mr-IN" altLang="zh-CN" dirty="0" err="1"/>
              <a:t>title.strip</a:t>
            </a:r>
            <a:r>
              <a:rPr lang="mr-IN" altLang="zh-CN" dirty="0"/>
              <a:t>().</a:t>
            </a:r>
            <a:r>
              <a:rPr lang="mr-IN" altLang="zh-CN" dirty="0" err="1"/>
              <a:t>replace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'?'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6A8759"/>
                </a:solidFill>
              </a:rPr>
              <a:t>''</a:t>
            </a:r>
            <a:r>
              <a:rPr lang="mr-IN" altLang="zh-CN" dirty="0"/>
              <a:t>))) &gt;= </a:t>
            </a:r>
            <a:r>
              <a:rPr lang="mr-IN" altLang="zh-CN" dirty="0" err="1">
                <a:solidFill>
                  <a:srgbClr val="8888C6"/>
                </a:solidFill>
              </a:rPr>
              <a:t>int</a:t>
            </a:r>
            <a:r>
              <a:rPr lang="mr-IN" altLang="zh-CN" dirty="0"/>
              <a:t>(</a:t>
            </a:r>
            <a:r>
              <a:rPr lang="mr-IN" altLang="zh-CN" dirty="0" err="1"/>
              <a:t>pic_max</a:t>
            </a:r>
            <a:r>
              <a:rPr lang="mr-IN" altLang="zh-CN" dirty="0"/>
              <a:t>)):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>
                <a:solidFill>
                  <a:srgbClr val="8888C6"/>
                </a:solidFill>
              </a:rPr>
              <a:t>print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zh-CN" altLang="mr-IN" dirty="0">
                <a:solidFill>
                  <a:srgbClr val="6A8759"/>
                </a:solidFill>
              </a:rPr>
              <a:t>已经保存完毕，跳过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>
                <a:solidFill>
                  <a:srgbClr val="CC7832"/>
                </a:solidFill>
              </a:rPr>
              <a:t>continue</a:t>
            </a:r>
            <a:r>
              <a:rPr lang="mr-IN" altLang="zh-CN" dirty="0">
                <a:solidFill>
                  <a:srgbClr val="CC7832"/>
                </a:solidFill>
              </a:rPr>
              <a:t/>
            </a:r>
            <a:br>
              <a:rPr lang="mr-IN" altLang="zh-CN" dirty="0">
                <a:solidFill>
                  <a:srgbClr val="CC7832"/>
                </a:solidFill>
              </a:rPr>
            </a:br>
            <a:r>
              <a:rPr lang="mr-IN" altLang="zh-CN" dirty="0" err="1">
                <a:solidFill>
                  <a:srgbClr val="CC7832"/>
                </a:solidFill>
              </a:rPr>
              <a:t>for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num</a:t>
            </a:r>
            <a:r>
              <a:rPr lang="mr-IN" altLang="zh-CN" dirty="0"/>
              <a:t> </a:t>
            </a:r>
            <a:r>
              <a:rPr lang="mr-IN" altLang="zh-CN" dirty="0" err="1">
                <a:solidFill>
                  <a:srgbClr val="CC7832"/>
                </a:solidFill>
              </a:rPr>
              <a:t>in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>
                <a:solidFill>
                  <a:srgbClr val="8888C6"/>
                </a:solidFill>
              </a:rPr>
              <a:t>range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897BB"/>
                </a:solidFill>
              </a:rPr>
              <a:t>1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8888C6"/>
                </a:solidFill>
              </a:rPr>
              <a:t>int</a:t>
            </a:r>
            <a:r>
              <a:rPr lang="mr-IN" altLang="zh-CN" dirty="0"/>
              <a:t>(</a:t>
            </a:r>
            <a:r>
              <a:rPr lang="mr-IN" altLang="zh-CN" dirty="0" err="1"/>
              <a:t>pic_max</a:t>
            </a:r>
            <a:r>
              <a:rPr lang="mr-IN" altLang="zh-CN" dirty="0"/>
              <a:t>)+</a:t>
            </a:r>
            <a:r>
              <a:rPr lang="mr-IN" altLang="zh-CN" dirty="0">
                <a:solidFill>
                  <a:srgbClr val="6897BB"/>
                </a:solidFill>
              </a:rPr>
              <a:t>1</a:t>
            </a:r>
            <a:r>
              <a:rPr lang="mr-IN" altLang="zh-CN" dirty="0"/>
              <a:t>):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pic</a:t>
            </a:r>
            <a:r>
              <a:rPr lang="mr-IN" altLang="zh-CN" dirty="0"/>
              <a:t> = </a:t>
            </a:r>
            <a:r>
              <a:rPr lang="mr-IN" altLang="zh-CN" dirty="0" err="1"/>
              <a:t>href</a:t>
            </a:r>
            <a:r>
              <a:rPr lang="mr-IN" altLang="zh-CN" dirty="0"/>
              <a:t>+</a:t>
            </a:r>
            <a:r>
              <a:rPr lang="mr-IN" altLang="zh-CN" dirty="0">
                <a:solidFill>
                  <a:srgbClr val="6A8759"/>
                </a:solidFill>
              </a:rPr>
              <a:t>'/'</a:t>
            </a:r>
            <a:r>
              <a:rPr lang="mr-IN" altLang="zh-CN" dirty="0"/>
              <a:t>+</a:t>
            </a:r>
            <a:r>
              <a:rPr lang="mr-IN" altLang="zh-CN" dirty="0" err="1">
                <a:solidFill>
                  <a:srgbClr val="8888C6"/>
                </a:solidFill>
              </a:rPr>
              <a:t>str</a:t>
            </a:r>
            <a:r>
              <a:rPr lang="mr-IN" altLang="zh-CN" dirty="0"/>
              <a:t>(</a:t>
            </a:r>
            <a:r>
              <a:rPr lang="mr-IN" altLang="zh-CN" dirty="0" err="1"/>
              <a:t>num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html</a:t>
            </a:r>
            <a:r>
              <a:rPr lang="mr-IN" altLang="zh-CN" dirty="0"/>
              <a:t> = </a:t>
            </a:r>
            <a:r>
              <a:rPr lang="mr-IN" altLang="zh-CN" dirty="0" err="1"/>
              <a:t>requests.get</a:t>
            </a:r>
            <a:r>
              <a:rPr lang="mr-IN" altLang="zh-CN" dirty="0"/>
              <a:t>(</a:t>
            </a:r>
            <a:r>
              <a:rPr lang="mr-IN" altLang="zh-CN" dirty="0" err="1"/>
              <a:t>pic</a:t>
            </a:r>
            <a:r>
              <a:rPr lang="mr-IN" altLang="zh-CN" dirty="0" err="1">
                <a:solidFill>
                  <a:srgbClr val="CC7832"/>
                </a:solidFill>
              </a:rPr>
              <a:t>,</a:t>
            </a:r>
            <a:r>
              <a:rPr lang="mr-IN" altLang="zh-CN" dirty="0" err="1">
                <a:solidFill>
                  <a:srgbClr val="AA4926"/>
                </a:solidFill>
              </a:rPr>
              <a:t>headers</a:t>
            </a:r>
            <a:r>
              <a:rPr lang="mr-IN" altLang="zh-CN" dirty="0">
                <a:solidFill>
                  <a:srgbClr val="AA4926"/>
                </a:solidFill>
              </a:rPr>
              <a:t> </a:t>
            </a:r>
            <a:r>
              <a:rPr lang="mr-IN" altLang="zh-CN" dirty="0"/>
              <a:t>= </a:t>
            </a:r>
            <a:r>
              <a:rPr lang="mr-IN" altLang="zh-CN" dirty="0" err="1"/>
              <a:t>Hostreferer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mess</a:t>
            </a:r>
            <a:r>
              <a:rPr lang="mr-IN" altLang="zh-CN" dirty="0"/>
              <a:t> = </a:t>
            </a:r>
            <a:r>
              <a:rPr lang="mr-IN" altLang="zh-CN" dirty="0" err="1"/>
              <a:t>BeautifulSoup</a:t>
            </a:r>
            <a:r>
              <a:rPr lang="mr-IN" altLang="zh-CN" dirty="0"/>
              <a:t>(html.</a:t>
            </a:r>
            <a:r>
              <a:rPr lang="mr-IN" altLang="zh-CN" dirty="0" err="1"/>
              <a:t>text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 err="1">
                <a:solidFill>
                  <a:srgbClr val="6A8759"/>
                </a:solidFill>
              </a:rPr>
              <a:t>html.parser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pic_url</a:t>
            </a:r>
            <a:r>
              <a:rPr lang="mr-IN" altLang="zh-CN" dirty="0"/>
              <a:t> = </a:t>
            </a:r>
            <a:r>
              <a:rPr lang="mr-IN" altLang="zh-CN" dirty="0" err="1"/>
              <a:t>mess.find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img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 err="1">
                <a:solidFill>
                  <a:srgbClr val="AA4926"/>
                </a:solidFill>
              </a:rPr>
              <a:t>alt</a:t>
            </a:r>
            <a:r>
              <a:rPr lang="mr-IN" altLang="zh-CN" dirty="0">
                <a:solidFill>
                  <a:srgbClr val="AA4926"/>
                </a:solidFill>
              </a:rPr>
              <a:t> </a:t>
            </a:r>
            <a:r>
              <a:rPr lang="mr-IN" altLang="zh-CN" dirty="0"/>
              <a:t>= </a:t>
            </a:r>
            <a:r>
              <a:rPr lang="mr-IN" altLang="zh-CN" dirty="0" err="1"/>
              <a:t>title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>
                <a:solidFill>
                  <a:srgbClr val="CC7832"/>
                </a:solidFill>
              </a:rPr>
              <a:t>if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pic_url</a:t>
            </a:r>
            <a:r>
              <a:rPr lang="mr-IN" altLang="zh-CN" dirty="0"/>
              <a:t> ==</a:t>
            </a:r>
            <a:r>
              <a:rPr lang="mr-IN" altLang="zh-CN" dirty="0" err="1">
                <a:solidFill>
                  <a:srgbClr val="CC7832"/>
                </a:solidFill>
              </a:rPr>
              <a:t>None</a:t>
            </a:r>
            <a:r>
              <a:rPr lang="mr-IN" altLang="zh-CN" dirty="0"/>
              <a:t>:</a:t>
            </a:r>
            <a:br>
              <a:rPr lang="mr-IN" altLang="zh-CN" dirty="0"/>
            </a:br>
            <a:r>
              <a:rPr lang="mr-IN" altLang="zh-CN" dirty="0"/>
              <a:t>        </a:t>
            </a:r>
            <a:r>
              <a:rPr lang="mr-IN" altLang="zh-CN" dirty="0" err="1">
                <a:solidFill>
                  <a:srgbClr val="CC7832"/>
                </a:solidFill>
              </a:rPr>
              <a:t>continue</a:t>
            </a:r>
            <a:r>
              <a:rPr lang="mr-IN" altLang="zh-CN" dirty="0">
                <a:solidFill>
                  <a:srgbClr val="CC7832"/>
                </a:solidFill>
              </a:rPr>
              <a:t/>
            </a:r>
            <a:br>
              <a:rPr lang="mr-IN" altLang="zh-CN" dirty="0">
                <a:solidFill>
                  <a:srgbClr val="CC7832"/>
                </a:solidFill>
              </a:rPr>
            </a:br>
            <a:r>
              <a:rPr lang="mr-IN" altLang="zh-CN" dirty="0">
                <a:solidFill>
                  <a:srgbClr val="CC7832"/>
                </a:solidFill>
              </a:rPr>
              <a:t>    </a:t>
            </a:r>
            <a:r>
              <a:rPr lang="mr-IN" altLang="zh-CN" dirty="0" err="1">
                <a:solidFill>
                  <a:srgbClr val="8888C6"/>
                </a:solidFill>
              </a:rPr>
              <a:t>print</a:t>
            </a:r>
            <a:r>
              <a:rPr lang="mr-IN" altLang="zh-CN" dirty="0"/>
              <a:t>(</a:t>
            </a:r>
            <a:r>
              <a:rPr lang="mr-IN" altLang="zh-CN" dirty="0" err="1"/>
              <a:t>pic_url</a:t>
            </a:r>
            <a:r>
              <a:rPr lang="mr-IN" altLang="zh-CN" dirty="0"/>
              <a:t>[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src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])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mr-IN" altLang="zh-CN" dirty="0" err="1">
                <a:solidFill>
                  <a:srgbClr val="808080"/>
                </a:solidFill>
              </a:rPr>
              <a:t>exit</a:t>
            </a:r>
            <a:r>
              <a:rPr lang="mr-IN" altLang="zh-CN" dirty="0">
                <a:solidFill>
                  <a:srgbClr val="808080"/>
                </a:solidFill>
              </a:rPr>
              <a:t>(0)</a:t>
            </a:r>
            <a:br>
              <a:rPr lang="mr-IN" altLang="zh-CN" dirty="0">
                <a:solidFill>
                  <a:srgbClr val="808080"/>
                </a:solidFill>
              </a:rPr>
            </a:br>
            <a:r>
              <a:rPr lang="mr-IN" altLang="zh-CN" dirty="0">
                <a:solidFill>
                  <a:srgbClr val="808080"/>
                </a:solidFill>
              </a:rPr>
              <a:t>    </a:t>
            </a:r>
            <a:r>
              <a:rPr lang="mr-IN" altLang="zh-CN" dirty="0" err="1"/>
              <a:t>html</a:t>
            </a:r>
            <a:r>
              <a:rPr lang="mr-IN" altLang="zh-CN" dirty="0"/>
              <a:t> = </a:t>
            </a:r>
            <a:r>
              <a:rPr lang="mr-IN" altLang="zh-CN" dirty="0" err="1"/>
              <a:t>requests.get</a:t>
            </a:r>
            <a:r>
              <a:rPr lang="mr-IN" altLang="zh-CN" dirty="0"/>
              <a:t>(</a:t>
            </a:r>
            <a:r>
              <a:rPr lang="mr-IN" altLang="zh-CN" dirty="0" err="1"/>
              <a:t>pic_url</a:t>
            </a:r>
            <a:r>
              <a:rPr lang="mr-IN" altLang="zh-CN" dirty="0"/>
              <a:t>[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src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]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 err="1">
                <a:solidFill>
                  <a:srgbClr val="AA4926"/>
                </a:solidFill>
              </a:rPr>
              <a:t>headers</a:t>
            </a:r>
            <a:r>
              <a:rPr lang="mr-IN" altLang="zh-CN" dirty="0">
                <a:solidFill>
                  <a:srgbClr val="AA4926"/>
                </a:solidFill>
              </a:rPr>
              <a:t> </a:t>
            </a:r>
            <a:r>
              <a:rPr lang="mr-IN" altLang="zh-CN" dirty="0"/>
              <a:t>= </a:t>
            </a:r>
            <a:r>
              <a:rPr lang="mr-IN" altLang="zh-CN" dirty="0" err="1"/>
              <a:t>Picreferer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file_name</a:t>
            </a:r>
            <a:r>
              <a:rPr lang="mr-IN" altLang="zh-CN" dirty="0"/>
              <a:t> = </a:t>
            </a:r>
            <a:r>
              <a:rPr lang="mr-IN" altLang="zh-CN" dirty="0" err="1"/>
              <a:t>pic_url</a:t>
            </a:r>
            <a:r>
              <a:rPr lang="mr-IN" altLang="zh-CN" dirty="0"/>
              <a:t>[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src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].</a:t>
            </a:r>
            <a:r>
              <a:rPr lang="mr-IN" altLang="zh-CN" dirty="0" err="1"/>
              <a:t>split</a:t>
            </a:r>
            <a:r>
              <a:rPr lang="mr-IN" altLang="zh-CN" dirty="0"/>
              <a:t>(</a:t>
            </a:r>
            <a:r>
              <a:rPr lang="mr-IN" altLang="zh-CN" dirty="0" err="1">
                <a:solidFill>
                  <a:srgbClr val="6A8759"/>
                </a:solidFill>
              </a:rPr>
              <a:t>r</a:t>
            </a:r>
            <a:r>
              <a:rPr lang="mr-IN" altLang="zh-CN" dirty="0">
                <a:solidFill>
                  <a:srgbClr val="6A8759"/>
                </a:solidFill>
              </a:rPr>
              <a:t>'/'</a:t>
            </a:r>
            <a:r>
              <a:rPr lang="mr-IN" altLang="zh-CN" dirty="0"/>
              <a:t>)[-</a:t>
            </a:r>
            <a:r>
              <a:rPr lang="mr-IN" altLang="zh-CN" dirty="0">
                <a:solidFill>
                  <a:srgbClr val="6897BB"/>
                </a:solidFill>
              </a:rPr>
              <a:t>1</a:t>
            </a:r>
            <a:r>
              <a:rPr lang="mr-IN" altLang="zh-CN" dirty="0"/>
              <a:t>]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f</a:t>
            </a:r>
            <a:r>
              <a:rPr lang="mr-IN" altLang="zh-CN" dirty="0"/>
              <a:t> = </a:t>
            </a:r>
            <a:r>
              <a:rPr lang="mr-IN" altLang="zh-CN" dirty="0" err="1">
                <a:solidFill>
                  <a:srgbClr val="8888C6"/>
                </a:solidFill>
              </a:rPr>
              <a:t>open</a:t>
            </a:r>
            <a:r>
              <a:rPr lang="mr-IN" altLang="zh-CN" dirty="0"/>
              <a:t>(</a:t>
            </a:r>
            <a:r>
              <a:rPr lang="mr-IN" altLang="zh-CN" dirty="0" err="1"/>
              <a:t>title</a:t>
            </a:r>
            <a:r>
              <a:rPr lang="mr-IN" altLang="zh-CN" dirty="0"/>
              <a:t>+</a:t>
            </a:r>
            <a:r>
              <a:rPr lang="mr-IN" altLang="zh-CN" dirty="0">
                <a:solidFill>
                  <a:srgbClr val="6A8759"/>
                </a:solidFill>
              </a:rPr>
              <a:t>"/"</a:t>
            </a:r>
            <a:r>
              <a:rPr lang="mr-IN" altLang="zh-CN" dirty="0"/>
              <a:t>+file_</a:t>
            </a:r>
            <a:r>
              <a:rPr lang="mr-IN" altLang="zh-CN" dirty="0" err="1"/>
              <a:t>name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wb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f.write</a:t>
            </a:r>
            <a:r>
              <a:rPr lang="mr-IN" altLang="zh-CN" dirty="0"/>
              <a:t>(</a:t>
            </a:r>
            <a:r>
              <a:rPr lang="mr-IN" altLang="zh-CN" dirty="0" err="1"/>
              <a:t>html.content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f.close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 err="1">
                <a:solidFill>
                  <a:srgbClr val="8888C6"/>
                </a:solidFill>
              </a:rPr>
              <a:t>print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zh-CN" altLang="mr-IN" dirty="0">
                <a:solidFill>
                  <a:srgbClr val="6A8759"/>
                </a:solidFill>
              </a:rPr>
              <a:t>完成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5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爬虫概要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67276" y="1903818"/>
            <a:ext cx="23903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、爬虫的应用场景</a:t>
            </a:r>
            <a:endParaRPr kumimoji="1"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20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2000" dirty="0" smtClean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、爬虫的概念</a:t>
            </a:r>
            <a:endParaRPr kumimoji="1"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20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2000" dirty="0" smtClean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、爬虫的分类</a:t>
            </a:r>
            <a:endParaRPr kumimoji="1"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20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2000" dirty="0" smtClean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、爬虫的工作流程</a:t>
            </a:r>
            <a:endParaRPr kumimoji="1" lang="zh-CN" altLang="en-US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为什么要学习爬虫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35" y="1029561"/>
            <a:ext cx="6125529" cy="37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为什么要学习爬虫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77" y="1043609"/>
            <a:ext cx="2966401" cy="38786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16" y="1043609"/>
            <a:ext cx="2851680" cy="39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爬虫的定义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网络爬虫（又被称为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网页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蜘蛛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网络机器人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）就是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模拟客户端发送</a:t>
            </a:r>
            <a:r>
              <a:rPr kumimoji="1"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网络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请求，接收请求响应，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一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种按照一定的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规则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自动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地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抓取互联网信息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程序。</a:t>
            </a: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只要是浏览器能做的事情，原则上，爬虫都能够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做</a:t>
            </a:r>
          </a:p>
          <a:p>
            <a:pPr marL="0" indent="0">
              <a:buNone/>
            </a:pP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浏览器不能做的事情，爬虫也能干</a:t>
            </a:r>
            <a:endParaRPr kumimoji="1" lang="zh-CN" altLang="en-US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9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4519</TotalTime>
  <Words>1160</Words>
  <Application>Microsoft Macintosh PowerPoint</Application>
  <PresentationFormat>全屏显示(16:9)</PresentationFormat>
  <Paragraphs>221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Calibri</vt:lpstr>
      <vt:lpstr>Calibri Light</vt:lpstr>
      <vt:lpstr>Hiragino Sans GB W3</vt:lpstr>
      <vt:lpstr>Mangal</vt:lpstr>
      <vt:lpstr>PingFang SC</vt:lpstr>
      <vt:lpstr>Wingdings</vt:lpstr>
      <vt:lpstr>宋体</vt:lpstr>
      <vt:lpstr>微软雅黑</vt:lpstr>
      <vt:lpstr>Arial</vt:lpstr>
      <vt:lpstr>Office 主题</vt:lpstr>
      <vt:lpstr>八天训练营</vt:lpstr>
      <vt:lpstr>友情提示</vt:lpstr>
      <vt:lpstr>昨日回顾</vt:lpstr>
      <vt:lpstr>PowerPoint 演示文稿</vt:lpstr>
      <vt:lpstr>为什么要学习网络编程</vt:lpstr>
      <vt:lpstr>爬虫概要</vt:lpstr>
      <vt:lpstr>为什么要学习爬虫</vt:lpstr>
      <vt:lpstr>为什么要学习爬虫</vt:lpstr>
      <vt:lpstr>爬虫的定义</vt:lpstr>
      <vt:lpstr>爬虫的更多用途</vt:lpstr>
      <vt:lpstr>爬虫的分类</vt:lpstr>
      <vt:lpstr>通用搜索引擎工作原理</vt:lpstr>
      <vt:lpstr>通用爬虫和聚焦爬虫工作流程</vt:lpstr>
      <vt:lpstr>ROBOTS协议</vt:lpstr>
      <vt:lpstr>HTTP和HTTPS</vt:lpstr>
      <vt:lpstr>为什么要学习HTTP HTTPS</vt:lpstr>
      <vt:lpstr>HTTP和HTTPS</vt:lpstr>
      <vt:lpstr>浏览器发送HTTP请求的过程</vt:lpstr>
      <vt:lpstr>url的形式</vt:lpstr>
      <vt:lpstr>HTTP请求的形式</vt:lpstr>
      <vt:lpstr>HTTP常见请求头</vt:lpstr>
      <vt:lpstr>常见的请求方法</vt:lpstr>
      <vt:lpstr>响应状态码(status code)</vt:lpstr>
      <vt:lpstr>Requests</vt:lpstr>
      <vt:lpstr>requests的作用</vt:lpstr>
      <vt:lpstr>发送简单的请求</vt:lpstr>
      <vt:lpstr>动手</vt:lpstr>
      <vt:lpstr>response.text 和response.content的区别</vt:lpstr>
      <vt:lpstr>发送带header的请求</vt:lpstr>
      <vt:lpstr>分析地址</vt:lpstr>
      <vt:lpstr>今日头条新增了反扒</vt:lpstr>
      <vt:lpstr>图片接口数据结构变化了</vt:lpstr>
      <vt:lpstr>PowerPoint 演示文稿</vt:lpstr>
      <vt:lpstr>思考</vt:lpstr>
      <vt:lpstr>PowerPoint 演示文稿</vt:lpstr>
      <vt:lpstr>神秘的字符串又是什么呢？</vt:lpstr>
      <vt:lpstr>生成MD5</vt:lpstr>
      <vt:lpstr>总结</vt:lpstr>
      <vt:lpstr>作业</vt:lpstr>
      <vt:lpstr>爬取妹子图</vt:lpstr>
      <vt:lpstr>反扒策略</vt:lpstr>
      <vt:lpstr>解决方案</vt:lpstr>
      <vt:lpstr>技术方案</vt:lpstr>
      <vt:lpstr>分析页面</vt:lpstr>
      <vt:lpstr>添加头文件</vt:lpstr>
      <vt:lpstr>添加请求头</vt:lpstr>
      <vt:lpstr>抓取数据，获得日期分类组图</vt:lpstr>
      <vt:lpstr>提取组图数据</vt:lpstr>
      <vt:lpstr>请求组图数据-获得最大页数</vt:lpstr>
      <vt:lpstr>保存图片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106</cp:revision>
  <dcterms:created xsi:type="dcterms:W3CDTF">2017-11-28T02:46:00Z</dcterms:created>
  <dcterms:modified xsi:type="dcterms:W3CDTF">2019-06-18T15:23:16Z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